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316" r:id="rId3"/>
    <p:sldId id="312" r:id="rId4"/>
    <p:sldId id="273" r:id="rId5"/>
    <p:sldId id="323" r:id="rId6"/>
    <p:sldId id="322" r:id="rId7"/>
    <p:sldId id="321" r:id="rId8"/>
    <p:sldId id="318" r:id="rId9"/>
    <p:sldId id="265" r:id="rId10"/>
    <p:sldId id="319" r:id="rId11"/>
    <p:sldId id="325" r:id="rId12"/>
    <p:sldId id="271" r:id="rId13"/>
    <p:sldId id="324" r:id="rId14"/>
    <p:sldId id="314" r:id="rId15"/>
    <p:sldId id="326" r:id="rId16"/>
    <p:sldId id="269" r:id="rId17"/>
    <p:sldId id="330" r:id="rId18"/>
    <p:sldId id="328" r:id="rId19"/>
    <p:sldId id="329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Bahiana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aira SemiCondensed Medium" panose="020B0604020202020204" charset="0"/>
      <p:regular r:id="rId32"/>
      <p:bold r:id="rId33"/>
    </p:embeddedFont>
    <p:embeddedFont>
      <p:font typeface="Saira SemiCondensed SemiBol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C45D60-7256-489E-B4D1-DE5CDC3FB183}">
  <a:tblStyle styleId="{F4C45D60-7256-489E-B4D1-DE5CDC3FB1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49D43-6194-4D8D-B0E1-8E19DA35374F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8A938-996D-4A08-899E-06A152A9178E}">
      <dgm:prSet phldrT="[Text]" custT="1"/>
      <dgm:spPr/>
      <dgm:t>
        <a:bodyPr/>
        <a:lstStyle/>
        <a:p>
          <a:r>
            <a:rPr lang="en-US" sz="2000" dirty="0"/>
            <a:t>Census Data</a:t>
          </a:r>
        </a:p>
      </dgm:t>
    </dgm:pt>
    <dgm:pt modelId="{74F2865A-0609-49AE-B466-0585148E7662}" type="parTrans" cxnId="{2850F0AF-D88B-490E-BE56-E4F35AF66B57}">
      <dgm:prSet/>
      <dgm:spPr/>
      <dgm:t>
        <a:bodyPr/>
        <a:lstStyle/>
        <a:p>
          <a:endParaRPr lang="en-US"/>
        </a:p>
      </dgm:t>
    </dgm:pt>
    <dgm:pt modelId="{BEE547B3-36C8-485C-902D-66D58680CF95}" type="sibTrans" cxnId="{2850F0AF-D88B-490E-BE56-E4F35AF66B57}">
      <dgm:prSet/>
      <dgm:spPr/>
      <dgm:t>
        <a:bodyPr/>
        <a:lstStyle/>
        <a:p>
          <a:endParaRPr lang="en-US"/>
        </a:p>
      </dgm:t>
    </dgm:pt>
    <dgm:pt modelId="{C1FAE648-BB84-4D26-ACF2-E4B7BDBA54F0}">
      <dgm:prSet phldrT="[Text]" custT="1"/>
      <dgm:spPr/>
      <dgm:t>
        <a:bodyPr/>
        <a:lstStyle/>
        <a:p>
          <a:r>
            <a:rPr lang="en-US" sz="700" dirty="0"/>
            <a:t>US Census Data from 2018</a:t>
          </a:r>
        </a:p>
      </dgm:t>
    </dgm:pt>
    <dgm:pt modelId="{0BFCDCEA-07AB-467A-B2EC-B80C66FB0339}" type="parTrans" cxnId="{981B27FF-66CF-46CE-9F51-C00572C8C5F2}">
      <dgm:prSet/>
      <dgm:spPr/>
      <dgm:t>
        <a:bodyPr/>
        <a:lstStyle/>
        <a:p>
          <a:endParaRPr lang="en-US"/>
        </a:p>
      </dgm:t>
    </dgm:pt>
    <dgm:pt modelId="{44198BDC-C188-458E-955D-2B9297E0275A}" type="sibTrans" cxnId="{981B27FF-66CF-46CE-9F51-C00572C8C5F2}">
      <dgm:prSet/>
      <dgm:spPr/>
      <dgm:t>
        <a:bodyPr/>
        <a:lstStyle/>
        <a:p>
          <a:endParaRPr lang="en-US"/>
        </a:p>
      </dgm:t>
    </dgm:pt>
    <dgm:pt modelId="{FB4A8BD9-1C67-4546-BFAE-BFC5BF086CF1}">
      <dgm:prSet phldrT="[Text]" custT="1"/>
      <dgm:spPr/>
      <dgm:t>
        <a:bodyPr/>
        <a:lstStyle/>
        <a:p>
          <a:r>
            <a:rPr lang="en-US" sz="700" dirty="0"/>
            <a:t>Included Population, Income, Work / Commute Style information at county / zip code level. </a:t>
          </a:r>
        </a:p>
      </dgm:t>
    </dgm:pt>
    <dgm:pt modelId="{0D2AAEC6-E640-4977-A487-EA3B72436615}" type="parTrans" cxnId="{2F445440-F8A4-4CEA-B10F-9B45D16CAEC7}">
      <dgm:prSet/>
      <dgm:spPr/>
      <dgm:t>
        <a:bodyPr/>
        <a:lstStyle/>
        <a:p>
          <a:endParaRPr lang="en-US"/>
        </a:p>
      </dgm:t>
    </dgm:pt>
    <dgm:pt modelId="{DDA22F8C-73C1-4358-8273-1EB068A4983E}" type="sibTrans" cxnId="{2F445440-F8A4-4CEA-B10F-9B45D16CAEC7}">
      <dgm:prSet/>
      <dgm:spPr/>
      <dgm:t>
        <a:bodyPr/>
        <a:lstStyle/>
        <a:p>
          <a:endParaRPr lang="en-US"/>
        </a:p>
      </dgm:t>
    </dgm:pt>
    <dgm:pt modelId="{20798BF0-FE5A-4D93-A7E3-936A85296FEA}">
      <dgm:prSet phldrT="[Text]" custT="1"/>
      <dgm:spPr/>
      <dgm:t>
        <a:bodyPr/>
        <a:lstStyle/>
        <a:p>
          <a:r>
            <a:rPr lang="en-US" sz="700" dirty="0"/>
            <a:t>Reported at the FIP / County level. </a:t>
          </a:r>
        </a:p>
      </dgm:t>
    </dgm:pt>
    <dgm:pt modelId="{F9B6E10F-6A55-4513-B2F4-F98DD9530A46}" type="parTrans" cxnId="{6F3C9AFC-2DFD-4157-8A08-664B30F7DB30}">
      <dgm:prSet/>
      <dgm:spPr/>
      <dgm:t>
        <a:bodyPr/>
        <a:lstStyle/>
        <a:p>
          <a:endParaRPr lang="en-US"/>
        </a:p>
      </dgm:t>
    </dgm:pt>
    <dgm:pt modelId="{EE4ACC65-4336-47CC-A685-F6C6B7897426}" type="sibTrans" cxnId="{6F3C9AFC-2DFD-4157-8A08-664B30F7DB30}">
      <dgm:prSet/>
      <dgm:spPr/>
      <dgm:t>
        <a:bodyPr/>
        <a:lstStyle/>
        <a:p>
          <a:endParaRPr lang="en-US"/>
        </a:p>
      </dgm:t>
    </dgm:pt>
    <dgm:pt modelId="{E3152792-C080-4BDF-AFBD-33835DC479BC}">
      <dgm:prSet phldrT="[Text]" custT="1"/>
      <dgm:spPr/>
      <dgm:t>
        <a:bodyPr/>
        <a:lstStyle/>
        <a:p>
          <a:r>
            <a:rPr lang="en-US" sz="2000" dirty="0"/>
            <a:t>Weather</a:t>
          </a:r>
        </a:p>
      </dgm:t>
    </dgm:pt>
    <dgm:pt modelId="{D6FAF764-BD50-4613-919F-E0DD25ABE13B}" type="parTrans" cxnId="{1396737F-AA17-4B2B-8A2D-358A39710A52}">
      <dgm:prSet/>
      <dgm:spPr/>
      <dgm:t>
        <a:bodyPr/>
        <a:lstStyle/>
        <a:p>
          <a:endParaRPr lang="en-US"/>
        </a:p>
      </dgm:t>
    </dgm:pt>
    <dgm:pt modelId="{E3B49586-B13E-402F-AC8B-1277E40A3ADD}" type="sibTrans" cxnId="{1396737F-AA17-4B2B-8A2D-358A39710A52}">
      <dgm:prSet/>
      <dgm:spPr/>
      <dgm:t>
        <a:bodyPr/>
        <a:lstStyle/>
        <a:p>
          <a:endParaRPr lang="en-US"/>
        </a:p>
      </dgm:t>
    </dgm:pt>
    <dgm:pt modelId="{E75F437C-87D5-423E-AC78-ED95366DDE14}">
      <dgm:prSet phldrT="[Text]" custT="1"/>
      <dgm:spPr/>
      <dgm:t>
        <a:bodyPr/>
        <a:lstStyle/>
        <a:p>
          <a:r>
            <a:rPr lang="en-US" sz="2000" dirty="0"/>
            <a:t> Mask Wearing</a:t>
          </a:r>
        </a:p>
      </dgm:t>
    </dgm:pt>
    <dgm:pt modelId="{A311EB4B-FBBB-4A9D-963D-AFE6C162F462}" type="parTrans" cxnId="{EABA1108-65E1-4166-BD82-1E67972561A0}">
      <dgm:prSet/>
      <dgm:spPr/>
      <dgm:t>
        <a:bodyPr/>
        <a:lstStyle/>
        <a:p>
          <a:endParaRPr lang="en-US"/>
        </a:p>
      </dgm:t>
    </dgm:pt>
    <dgm:pt modelId="{C9A7209A-DEF7-4688-A13B-6147B36DC53F}" type="sibTrans" cxnId="{EABA1108-65E1-4166-BD82-1E67972561A0}">
      <dgm:prSet/>
      <dgm:spPr/>
      <dgm:t>
        <a:bodyPr/>
        <a:lstStyle/>
        <a:p>
          <a:endParaRPr lang="en-US"/>
        </a:p>
      </dgm:t>
    </dgm:pt>
    <dgm:pt modelId="{B557D2F8-9370-4966-84ED-1F4092635984}">
      <dgm:prSet phldrT="[Text]" custT="1"/>
      <dgm:spPr/>
      <dgm:t>
        <a:bodyPr/>
        <a:lstStyle/>
        <a:p>
          <a:r>
            <a:rPr lang="en-US" sz="700" dirty="0"/>
            <a:t>Survey data conducted by NY Times and </a:t>
          </a:r>
          <a:r>
            <a:rPr lang="en-US" sz="700" dirty="0" err="1"/>
            <a:t>Dynata</a:t>
          </a:r>
          <a:endParaRPr lang="en-US" sz="700" dirty="0"/>
        </a:p>
      </dgm:t>
    </dgm:pt>
    <dgm:pt modelId="{62EA97CB-7843-43D4-B510-0B8C05F4A9A3}" type="parTrans" cxnId="{44C8A900-235D-4A41-BA21-DF6E4FFC1BC9}">
      <dgm:prSet/>
      <dgm:spPr/>
      <dgm:t>
        <a:bodyPr/>
        <a:lstStyle/>
        <a:p>
          <a:endParaRPr lang="en-US"/>
        </a:p>
      </dgm:t>
    </dgm:pt>
    <dgm:pt modelId="{5BC6621E-A060-48E9-8ABB-EE2E374176A6}" type="sibTrans" cxnId="{44C8A900-235D-4A41-BA21-DF6E4FFC1BC9}">
      <dgm:prSet/>
      <dgm:spPr/>
      <dgm:t>
        <a:bodyPr/>
        <a:lstStyle/>
        <a:p>
          <a:endParaRPr lang="en-US"/>
        </a:p>
      </dgm:t>
    </dgm:pt>
    <dgm:pt modelId="{DFFDBA4B-634A-43A8-B197-3DFA2697F4F0}">
      <dgm:prSet phldrT="[Text]" custT="1"/>
      <dgm:spPr/>
      <dgm:t>
        <a:bodyPr/>
        <a:lstStyle/>
        <a:p>
          <a:r>
            <a:rPr lang="en-US" sz="700" dirty="0"/>
            <a:t>Based at FIPS level. Macro view at county level. </a:t>
          </a:r>
        </a:p>
      </dgm:t>
    </dgm:pt>
    <dgm:pt modelId="{E7B57CEC-6970-49E2-AA02-0B6DE74FD3E3}" type="parTrans" cxnId="{8C297DF6-089E-45D1-953F-4183F78B813C}">
      <dgm:prSet/>
      <dgm:spPr/>
      <dgm:t>
        <a:bodyPr/>
        <a:lstStyle/>
        <a:p>
          <a:endParaRPr lang="en-US"/>
        </a:p>
      </dgm:t>
    </dgm:pt>
    <dgm:pt modelId="{8C8C0999-1976-493E-9B27-3E7354B20759}" type="sibTrans" cxnId="{8C297DF6-089E-45D1-953F-4183F78B813C}">
      <dgm:prSet/>
      <dgm:spPr/>
      <dgm:t>
        <a:bodyPr/>
        <a:lstStyle/>
        <a:p>
          <a:endParaRPr lang="en-US"/>
        </a:p>
      </dgm:t>
    </dgm:pt>
    <dgm:pt modelId="{58D8C80B-D4EA-4CDE-8FB5-F7C2ABE5D348}">
      <dgm:prSet phldrT="[Text]" custT="1"/>
      <dgm:spPr/>
      <dgm:t>
        <a:bodyPr/>
        <a:lstStyle/>
        <a:p>
          <a:endParaRPr lang="en-US" sz="700" dirty="0"/>
        </a:p>
      </dgm:t>
    </dgm:pt>
    <dgm:pt modelId="{AD8FB2B3-774E-4F00-93A2-8E3FBD48EFD2}" type="parTrans" cxnId="{6A4A6758-C02B-4B38-A2E0-0C9DBC43628F}">
      <dgm:prSet/>
      <dgm:spPr/>
      <dgm:t>
        <a:bodyPr/>
        <a:lstStyle/>
        <a:p>
          <a:endParaRPr lang="en-US"/>
        </a:p>
      </dgm:t>
    </dgm:pt>
    <dgm:pt modelId="{2B3EC2E6-8F9C-4BC6-816A-43A2FD87E64E}" type="sibTrans" cxnId="{6A4A6758-C02B-4B38-A2E0-0C9DBC43628F}">
      <dgm:prSet/>
      <dgm:spPr/>
      <dgm:t>
        <a:bodyPr/>
        <a:lstStyle/>
        <a:p>
          <a:endParaRPr lang="en-US"/>
        </a:p>
      </dgm:t>
    </dgm:pt>
    <dgm:pt modelId="{1CCCCFDA-6DEF-4AEC-AF05-81F93C0A5112}">
      <dgm:prSet phldrT="[Text]" custT="1"/>
      <dgm:spPr/>
      <dgm:t>
        <a:bodyPr/>
        <a:lstStyle/>
        <a:p>
          <a:r>
            <a:rPr lang="en-US" sz="2000" dirty="0"/>
            <a:t>Apple Mobility</a:t>
          </a:r>
        </a:p>
      </dgm:t>
    </dgm:pt>
    <dgm:pt modelId="{B102F1D8-1A4B-4C87-8D49-9D3EF3FB1428}" type="parTrans" cxnId="{FA1E36C8-3C60-4227-A53F-9DCC861CC9AA}">
      <dgm:prSet/>
      <dgm:spPr/>
      <dgm:t>
        <a:bodyPr/>
        <a:lstStyle/>
        <a:p>
          <a:endParaRPr lang="en-US"/>
        </a:p>
      </dgm:t>
    </dgm:pt>
    <dgm:pt modelId="{488BC57D-4722-453E-A363-743A351C4C84}" type="sibTrans" cxnId="{FA1E36C8-3C60-4227-A53F-9DCC861CC9AA}">
      <dgm:prSet/>
      <dgm:spPr/>
      <dgm:t>
        <a:bodyPr/>
        <a:lstStyle/>
        <a:p>
          <a:endParaRPr lang="en-US"/>
        </a:p>
      </dgm:t>
    </dgm:pt>
    <dgm:pt modelId="{72C8A21F-02A5-4F75-BACC-2C32E8BC0EC1}">
      <dgm:prSet phldrT="[Text]" custT="1"/>
      <dgm:spPr/>
      <dgm:t>
        <a:bodyPr/>
        <a:lstStyle/>
        <a:p>
          <a:r>
            <a:rPr lang="en-US" sz="700" dirty="0"/>
            <a:t>Covid19.apple.com</a:t>
          </a:r>
        </a:p>
      </dgm:t>
    </dgm:pt>
    <dgm:pt modelId="{084A3825-01FA-4799-9E06-6AA060681040}" type="parTrans" cxnId="{661B00BB-67C0-468D-83D2-2F3FF44E885B}">
      <dgm:prSet/>
      <dgm:spPr/>
      <dgm:t>
        <a:bodyPr/>
        <a:lstStyle/>
        <a:p>
          <a:endParaRPr lang="en-US"/>
        </a:p>
      </dgm:t>
    </dgm:pt>
    <dgm:pt modelId="{C9AB7BD0-7D31-4921-9EEA-6F8169B505E1}" type="sibTrans" cxnId="{661B00BB-67C0-468D-83D2-2F3FF44E885B}">
      <dgm:prSet/>
      <dgm:spPr/>
      <dgm:t>
        <a:bodyPr/>
        <a:lstStyle/>
        <a:p>
          <a:endParaRPr lang="en-US"/>
        </a:p>
      </dgm:t>
    </dgm:pt>
    <dgm:pt modelId="{E5877F4E-4D5C-49E5-8CCA-2FB871238547}">
      <dgm:prSet phldrT="[Text]" custT="1"/>
      <dgm:spPr/>
      <dgm:t>
        <a:bodyPr/>
        <a:lstStyle/>
        <a:p>
          <a:r>
            <a:rPr lang="en-US" sz="700" dirty="0"/>
            <a:t>Early time data was influenced by local transmission rate. </a:t>
          </a:r>
        </a:p>
      </dgm:t>
    </dgm:pt>
    <dgm:pt modelId="{0D94C034-2535-4F35-911B-7E4BB2ED9DEA}" type="parTrans" cxnId="{344051A5-0921-47BA-B28B-5932FE9367F7}">
      <dgm:prSet/>
      <dgm:spPr/>
      <dgm:t>
        <a:bodyPr/>
        <a:lstStyle/>
        <a:p>
          <a:endParaRPr lang="en-US"/>
        </a:p>
      </dgm:t>
    </dgm:pt>
    <dgm:pt modelId="{A28BAC80-D19B-4C1B-98B0-EF051F2486FF}" type="sibTrans" cxnId="{344051A5-0921-47BA-B28B-5932FE9367F7}">
      <dgm:prSet/>
      <dgm:spPr/>
      <dgm:t>
        <a:bodyPr/>
        <a:lstStyle/>
        <a:p>
          <a:endParaRPr lang="en-US"/>
        </a:p>
      </dgm:t>
    </dgm:pt>
    <dgm:pt modelId="{95687705-1E40-4CFC-89EB-30C3557C300E}">
      <dgm:prSet phldrT="[Text]" custT="1"/>
      <dgm:spPr/>
      <dgm:t>
        <a:bodyPr/>
        <a:lstStyle/>
        <a:p>
          <a:r>
            <a:rPr lang="en-US" sz="700" dirty="0"/>
            <a:t>Reporting guidelines varied due to lack of Federal Recommendations.</a:t>
          </a:r>
        </a:p>
      </dgm:t>
    </dgm:pt>
    <dgm:pt modelId="{489E65CE-01AB-4C1F-877E-10FF577DA13F}" type="parTrans" cxnId="{193B0DA6-E22B-4CEF-93AF-CF7EBCD17D4B}">
      <dgm:prSet/>
      <dgm:spPr/>
      <dgm:t>
        <a:bodyPr/>
        <a:lstStyle/>
        <a:p>
          <a:endParaRPr lang="en-US"/>
        </a:p>
      </dgm:t>
    </dgm:pt>
    <dgm:pt modelId="{209E350B-E492-416B-ADA6-0D9C1857AFEF}" type="sibTrans" cxnId="{193B0DA6-E22B-4CEF-93AF-CF7EBCD17D4B}">
      <dgm:prSet/>
      <dgm:spPr/>
      <dgm:t>
        <a:bodyPr/>
        <a:lstStyle/>
        <a:p>
          <a:endParaRPr lang="en-US"/>
        </a:p>
      </dgm:t>
    </dgm:pt>
    <dgm:pt modelId="{3899A91C-153B-4CFB-8D02-8FD35A1ABC53}">
      <dgm:prSet phldrT="[Text]" custT="1"/>
      <dgm:spPr/>
      <dgm:t>
        <a:bodyPr/>
        <a:lstStyle/>
        <a:p>
          <a:r>
            <a:rPr lang="en-US" sz="700" dirty="0"/>
            <a:t>Partnership between Google and Apple. </a:t>
          </a:r>
        </a:p>
      </dgm:t>
    </dgm:pt>
    <dgm:pt modelId="{3F60895A-B7DF-4EE2-8714-81647CF46CE4}" type="parTrans" cxnId="{066466FF-BCC4-4E53-834D-407B9A5434F7}">
      <dgm:prSet/>
      <dgm:spPr/>
      <dgm:t>
        <a:bodyPr/>
        <a:lstStyle/>
        <a:p>
          <a:endParaRPr lang="en-US"/>
        </a:p>
      </dgm:t>
    </dgm:pt>
    <dgm:pt modelId="{336FE0BF-1A76-4BFF-9B25-EC5EB2EA7F81}" type="sibTrans" cxnId="{066466FF-BCC4-4E53-834D-407B9A5434F7}">
      <dgm:prSet/>
      <dgm:spPr/>
      <dgm:t>
        <a:bodyPr/>
        <a:lstStyle/>
        <a:p>
          <a:endParaRPr lang="en-US"/>
        </a:p>
      </dgm:t>
    </dgm:pt>
    <dgm:pt modelId="{24CF9BA7-696C-41BA-9905-17C8D5D24289}">
      <dgm:prSet phldrT="[Text]" custT="1"/>
      <dgm:spPr/>
      <dgm:t>
        <a:bodyPr/>
        <a:lstStyle/>
        <a:p>
          <a:r>
            <a:rPr lang="en-US" sz="700" dirty="0"/>
            <a:t>Potential contact tracing based on Bluetooth technology on mobile devices.</a:t>
          </a:r>
        </a:p>
      </dgm:t>
    </dgm:pt>
    <dgm:pt modelId="{A553043A-8AAD-495A-86AE-19BB1350EAA5}" type="parTrans" cxnId="{55130ADB-19A0-42A2-B569-AC31FB1A3AA2}">
      <dgm:prSet/>
      <dgm:spPr/>
      <dgm:t>
        <a:bodyPr/>
        <a:lstStyle/>
        <a:p>
          <a:endParaRPr lang="en-US"/>
        </a:p>
      </dgm:t>
    </dgm:pt>
    <dgm:pt modelId="{B6CE64BB-9117-4508-9BA1-43F720C73D4F}" type="sibTrans" cxnId="{55130ADB-19A0-42A2-B569-AC31FB1A3AA2}">
      <dgm:prSet/>
      <dgm:spPr/>
      <dgm:t>
        <a:bodyPr/>
        <a:lstStyle/>
        <a:p>
          <a:endParaRPr lang="en-US"/>
        </a:p>
      </dgm:t>
    </dgm:pt>
    <dgm:pt modelId="{EED9CC4A-A65F-4A6B-BCC9-CC4D68DA6B18}">
      <dgm:prSet phldrT="[Text]" custT="1"/>
      <dgm:spPr/>
      <dgm:t>
        <a:bodyPr/>
        <a:lstStyle/>
        <a:p>
          <a:r>
            <a:rPr lang="en-US" sz="2000" dirty="0"/>
            <a:t>COVID Case </a:t>
          </a:r>
        </a:p>
      </dgm:t>
    </dgm:pt>
    <dgm:pt modelId="{232694B4-74AA-41B8-81D9-6ED5D305EDE5}" type="sibTrans" cxnId="{0FAD89C4-E909-445C-9F46-734D70967E54}">
      <dgm:prSet/>
      <dgm:spPr/>
      <dgm:t>
        <a:bodyPr/>
        <a:lstStyle/>
        <a:p>
          <a:endParaRPr lang="en-US"/>
        </a:p>
      </dgm:t>
    </dgm:pt>
    <dgm:pt modelId="{9969FB56-08F6-41C3-BDD0-A4D74FF90518}" type="parTrans" cxnId="{0FAD89C4-E909-445C-9F46-734D70967E54}">
      <dgm:prSet/>
      <dgm:spPr/>
      <dgm:t>
        <a:bodyPr/>
        <a:lstStyle/>
        <a:p>
          <a:endParaRPr lang="en-US"/>
        </a:p>
      </dgm:t>
    </dgm:pt>
    <dgm:pt modelId="{F042E342-843D-4EFD-8768-38A9F1482828}">
      <dgm:prSet phldrT="[Text]" custT="1"/>
      <dgm:spPr/>
      <dgm:t>
        <a:bodyPr/>
        <a:lstStyle/>
        <a:p>
          <a:r>
            <a:rPr lang="en-US" sz="700" dirty="0"/>
            <a:t>Collected the latitude and longitude for primary keys of all data.</a:t>
          </a:r>
        </a:p>
      </dgm:t>
    </dgm:pt>
    <dgm:pt modelId="{7D6F6FFA-86BF-47E0-8D32-BA00EAB765B3}" type="sibTrans" cxnId="{CD0884F9-BBAB-4955-92D8-7BD91A585CDD}">
      <dgm:prSet/>
      <dgm:spPr/>
      <dgm:t>
        <a:bodyPr/>
        <a:lstStyle/>
        <a:p>
          <a:endParaRPr lang="en-US"/>
        </a:p>
      </dgm:t>
    </dgm:pt>
    <dgm:pt modelId="{799B6F78-C306-4210-B91E-726884A42CA0}" type="parTrans" cxnId="{CD0884F9-BBAB-4955-92D8-7BD91A585CDD}">
      <dgm:prSet/>
      <dgm:spPr/>
      <dgm:t>
        <a:bodyPr/>
        <a:lstStyle/>
        <a:p>
          <a:endParaRPr lang="en-US"/>
        </a:p>
      </dgm:t>
    </dgm:pt>
    <dgm:pt modelId="{5500D7AF-5966-4727-9DF5-34E3794AC8B9}" type="pres">
      <dgm:prSet presAssocID="{CDF49D43-6194-4D8D-B0E1-8E19DA35374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98129B9-14BD-495D-BD70-F5BDE88B4301}" type="pres">
      <dgm:prSet presAssocID="{9CC8A938-996D-4A08-899E-06A152A9178E}" presName="circle1" presStyleLbl="node1" presStyleIdx="0" presStyleCnt="5"/>
      <dgm:spPr/>
    </dgm:pt>
    <dgm:pt modelId="{77535B8D-E44D-46B0-A843-F718BB6DB62C}" type="pres">
      <dgm:prSet presAssocID="{9CC8A938-996D-4A08-899E-06A152A9178E}" presName="space" presStyleCnt="0"/>
      <dgm:spPr/>
    </dgm:pt>
    <dgm:pt modelId="{B94B830D-EEF4-4CBA-9877-A8B87FB5E643}" type="pres">
      <dgm:prSet presAssocID="{9CC8A938-996D-4A08-899E-06A152A9178E}" presName="rect1" presStyleLbl="alignAcc1" presStyleIdx="0" presStyleCnt="5"/>
      <dgm:spPr/>
    </dgm:pt>
    <dgm:pt modelId="{D760F057-0C1C-4DC4-B8B9-B61BDC507F03}" type="pres">
      <dgm:prSet presAssocID="{EED9CC4A-A65F-4A6B-BCC9-CC4D68DA6B18}" presName="vertSpace2" presStyleLbl="node1" presStyleIdx="0" presStyleCnt="5"/>
      <dgm:spPr/>
    </dgm:pt>
    <dgm:pt modelId="{5651A1ED-6DE2-4862-AD96-6FABD944B6AC}" type="pres">
      <dgm:prSet presAssocID="{EED9CC4A-A65F-4A6B-BCC9-CC4D68DA6B18}" presName="circle2" presStyleLbl="node1" presStyleIdx="1" presStyleCnt="5"/>
      <dgm:spPr/>
    </dgm:pt>
    <dgm:pt modelId="{C91D218A-4C4D-4136-ACFC-6F624B12A33D}" type="pres">
      <dgm:prSet presAssocID="{EED9CC4A-A65F-4A6B-BCC9-CC4D68DA6B18}" presName="rect2" presStyleLbl="alignAcc1" presStyleIdx="1" presStyleCnt="5"/>
      <dgm:spPr/>
    </dgm:pt>
    <dgm:pt modelId="{5121638E-2CEC-4A95-A957-540D32FC8762}" type="pres">
      <dgm:prSet presAssocID="{E3152792-C080-4BDF-AFBD-33835DC479BC}" presName="vertSpace3" presStyleLbl="node1" presStyleIdx="1" presStyleCnt="5"/>
      <dgm:spPr/>
    </dgm:pt>
    <dgm:pt modelId="{05C2AE29-512E-4818-A39B-12CBAF5C53B7}" type="pres">
      <dgm:prSet presAssocID="{E3152792-C080-4BDF-AFBD-33835DC479BC}" presName="circle3" presStyleLbl="node1" presStyleIdx="2" presStyleCnt="5"/>
      <dgm:spPr/>
    </dgm:pt>
    <dgm:pt modelId="{EEDDBD0F-968B-4A39-B863-45F6B946E894}" type="pres">
      <dgm:prSet presAssocID="{E3152792-C080-4BDF-AFBD-33835DC479BC}" presName="rect3" presStyleLbl="alignAcc1" presStyleIdx="2" presStyleCnt="5"/>
      <dgm:spPr/>
    </dgm:pt>
    <dgm:pt modelId="{082BF778-E2FF-49D3-BC0B-DC8AEB43EF15}" type="pres">
      <dgm:prSet presAssocID="{1CCCCFDA-6DEF-4AEC-AF05-81F93C0A5112}" presName="vertSpace4" presStyleLbl="node1" presStyleIdx="2" presStyleCnt="5"/>
      <dgm:spPr/>
    </dgm:pt>
    <dgm:pt modelId="{4A45E561-4435-40C6-AE93-C5B676612294}" type="pres">
      <dgm:prSet presAssocID="{1CCCCFDA-6DEF-4AEC-AF05-81F93C0A5112}" presName="circle4" presStyleLbl="node1" presStyleIdx="3" presStyleCnt="5"/>
      <dgm:spPr/>
    </dgm:pt>
    <dgm:pt modelId="{6C80F221-674C-4BAA-86C6-BF891B8FD970}" type="pres">
      <dgm:prSet presAssocID="{1CCCCFDA-6DEF-4AEC-AF05-81F93C0A5112}" presName="rect4" presStyleLbl="alignAcc1" presStyleIdx="3" presStyleCnt="5"/>
      <dgm:spPr/>
    </dgm:pt>
    <dgm:pt modelId="{28FF1C3D-3E58-4E73-83CC-1A0343566B6D}" type="pres">
      <dgm:prSet presAssocID="{E75F437C-87D5-423E-AC78-ED95366DDE14}" presName="vertSpace5" presStyleLbl="node1" presStyleIdx="3" presStyleCnt="5"/>
      <dgm:spPr/>
    </dgm:pt>
    <dgm:pt modelId="{68692927-49D2-440F-B7CB-3753E4714714}" type="pres">
      <dgm:prSet presAssocID="{E75F437C-87D5-423E-AC78-ED95366DDE14}" presName="circle5" presStyleLbl="node1" presStyleIdx="4" presStyleCnt="5"/>
      <dgm:spPr/>
    </dgm:pt>
    <dgm:pt modelId="{9ED3EFBD-4234-41EE-8546-F22A555E7775}" type="pres">
      <dgm:prSet presAssocID="{E75F437C-87D5-423E-AC78-ED95366DDE14}" presName="rect5" presStyleLbl="alignAcc1" presStyleIdx="4" presStyleCnt="5"/>
      <dgm:spPr/>
    </dgm:pt>
    <dgm:pt modelId="{93C8C949-A1E2-4460-967E-8C458E4C3831}" type="pres">
      <dgm:prSet presAssocID="{9CC8A938-996D-4A08-899E-06A152A9178E}" presName="rect1ParTx" presStyleLbl="alignAcc1" presStyleIdx="4" presStyleCnt="5">
        <dgm:presLayoutVars>
          <dgm:chMax val="1"/>
          <dgm:bulletEnabled val="1"/>
        </dgm:presLayoutVars>
      </dgm:prSet>
      <dgm:spPr/>
    </dgm:pt>
    <dgm:pt modelId="{90A0E73A-4438-411E-9EFF-691F1D4BDCDD}" type="pres">
      <dgm:prSet presAssocID="{9CC8A938-996D-4A08-899E-06A152A9178E}" presName="rect1ChTx" presStyleLbl="alignAcc1" presStyleIdx="4" presStyleCnt="5">
        <dgm:presLayoutVars>
          <dgm:bulletEnabled val="1"/>
        </dgm:presLayoutVars>
      </dgm:prSet>
      <dgm:spPr/>
    </dgm:pt>
    <dgm:pt modelId="{931DB8DA-0142-4E8E-AF46-03CDFE6B15EA}" type="pres">
      <dgm:prSet presAssocID="{EED9CC4A-A65F-4A6B-BCC9-CC4D68DA6B18}" presName="rect2ParTx" presStyleLbl="alignAcc1" presStyleIdx="4" presStyleCnt="5">
        <dgm:presLayoutVars>
          <dgm:chMax val="1"/>
          <dgm:bulletEnabled val="1"/>
        </dgm:presLayoutVars>
      </dgm:prSet>
      <dgm:spPr/>
    </dgm:pt>
    <dgm:pt modelId="{2B0FDCE9-BBD3-40E9-B226-9EBC672C017E}" type="pres">
      <dgm:prSet presAssocID="{EED9CC4A-A65F-4A6B-BCC9-CC4D68DA6B18}" presName="rect2ChTx" presStyleLbl="alignAcc1" presStyleIdx="4" presStyleCnt="5">
        <dgm:presLayoutVars>
          <dgm:bulletEnabled val="1"/>
        </dgm:presLayoutVars>
      </dgm:prSet>
      <dgm:spPr/>
    </dgm:pt>
    <dgm:pt modelId="{7C32A3CA-749F-4358-8FA8-FA8176CA1F93}" type="pres">
      <dgm:prSet presAssocID="{E3152792-C080-4BDF-AFBD-33835DC479BC}" presName="rect3ParTx" presStyleLbl="alignAcc1" presStyleIdx="4" presStyleCnt="5">
        <dgm:presLayoutVars>
          <dgm:chMax val="1"/>
          <dgm:bulletEnabled val="1"/>
        </dgm:presLayoutVars>
      </dgm:prSet>
      <dgm:spPr/>
    </dgm:pt>
    <dgm:pt modelId="{99627007-18D6-4E92-BCBD-1244D6A1C789}" type="pres">
      <dgm:prSet presAssocID="{E3152792-C080-4BDF-AFBD-33835DC479BC}" presName="rect3ChTx" presStyleLbl="alignAcc1" presStyleIdx="4" presStyleCnt="5" custLinFactNeighborX="3216" custLinFactNeighborY="1794">
        <dgm:presLayoutVars>
          <dgm:bulletEnabled val="1"/>
        </dgm:presLayoutVars>
      </dgm:prSet>
      <dgm:spPr/>
    </dgm:pt>
    <dgm:pt modelId="{1CA3958F-DC34-4B2B-A895-DA73ABF2EBFA}" type="pres">
      <dgm:prSet presAssocID="{1CCCCFDA-6DEF-4AEC-AF05-81F93C0A5112}" presName="rect4ParTx" presStyleLbl="alignAcc1" presStyleIdx="4" presStyleCnt="5">
        <dgm:presLayoutVars>
          <dgm:chMax val="1"/>
          <dgm:bulletEnabled val="1"/>
        </dgm:presLayoutVars>
      </dgm:prSet>
      <dgm:spPr/>
    </dgm:pt>
    <dgm:pt modelId="{08CB20C3-012B-475E-AF2A-040EB01C5E15}" type="pres">
      <dgm:prSet presAssocID="{1CCCCFDA-6DEF-4AEC-AF05-81F93C0A5112}" presName="rect4ChTx" presStyleLbl="alignAcc1" presStyleIdx="4" presStyleCnt="5">
        <dgm:presLayoutVars>
          <dgm:bulletEnabled val="1"/>
        </dgm:presLayoutVars>
      </dgm:prSet>
      <dgm:spPr/>
    </dgm:pt>
    <dgm:pt modelId="{286D5CE8-79D3-4A47-ACB7-0F4D185FB34C}" type="pres">
      <dgm:prSet presAssocID="{E75F437C-87D5-423E-AC78-ED95366DDE14}" presName="rect5ParTx" presStyleLbl="alignAcc1" presStyleIdx="4" presStyleCnt="5">
        <dgm:presLayoutVars>
          <dgm:chMax val="1"/>
          <dgm:bulletEnabled val="1"/>
        </dgm:presLayoutVars>
      </dgm:prSet>
      <dgm:spPr/>
    </dgm:pt>
    <dgm:pt modelId="{505DC494-8806-440B-BAA7-8BAEBE0B2141}" type="pres">
      <dgm:prSet presAssocID="{E75F437C-87D5-423E-AC78-ED95366DDE14}" presName="rect5ChTx" presStyleLbl="alignAcc1" presStyleIdx="4" presStyleCnt="5">
        <dgm:presLayoutVars>
          <dgm:bulletEnabled val="1"/>
        </dgm:presLayoutVars>
      </dgm:prSet>
      <dgm:spPr/>
    </dgm:pt>
  </dgm:ptLst>
  <dgm:cxnLst>
    <dgm:cxn modelId="{44C8A900-235D-4A41-BA21-DF6E4FFC1BC9}" srcId="{E75F437C-87D5-423E-AC78-ED95366DDE14}" destId="{B557D2F8-9370-4966-84ED-1F4092635984}" srcOrd="0" destOrd="0" parTransId="{62EA97CB-7843-43D4-B510-0B8C05F4A9A3}" sibTransId="{5BC6621E-A060-48E9-8ABB-EE2E374176A6}"/>
    <dgm:cxn modelId="{491B0F06-93CC-4548-97E5-FAEB79A30C5F}" type="presOf" srcId="{95687705-1E40-4CFC-89EB-30C3557C300E}" destId="{2B0FDCE9-BBD3-40E9-B226-9EBC672C017E}" srcOrd="0" destOrd="2" presId="urn:microsoft.com/office/officeart/2005/8/layout/target3"/>
    <dgm:cxn modelId="{EABA1108-65E1-4166-BD82-1E67972561A0}" srcId="{CDF49D43-6194-4D8D-B0E1-8E19DA35374F}" destId="{E75F437C-87D5-423E-AC78-ED95366DDE14}" srcOrd="4" destOrd="0" parTransId="{A311EB4B-FBBB-4A9D-963D-AFE6C162F462}" sibTransId="{C9A7209A-DEF7-4688-A13B-6147B36DC53F}"/>
    <dgm:cxn modelId="{55590A09-8501-4D88-893B-E44263C290E3}" type="presOf" srcId="{B557D2F8-9370-4966-84ED-1F4092635984}" destId="{505DC494-8806-440B-BAA7-8BAEBE0B2141}" srcOrd="0" destOrd="0" presId="urn:microsoft.com/office/officeart/2005/8/layout/target3"/>
    <dgm:cxn modelId="{C525DE33-F33C-4F2F-A6D3-3D1F743ED7B7}" type="presOf" srcId="{C1FAE648-BB84-4D26-ACF2-E4B7BDBA54F0}" destId="{90A0E73A-4438-411E-9EFF-691F1D4BDCDD}" srcOrd="0" destOrd="0" presId="urn:microsoft.com/office/officeart/2005/8/layout/target3"/>
    <dgm:cxn modelId="{81B25B35-EFB0-4825-868F-B930E7D28D05}" type="presOf" srcId="{F042E342-843D-4EFD-8768-38A9F1482828}" destId="{99627007-18D6-4E92-BCBD-1244D6A1C789}" srcOrd="0" destOrd="0" presId="urn:microsoft.com/office/officeart/2005/8/layout/target3"/>
    <dgm:cxn modelId="{B9BA953B-81B1-40A0-8C0B-A9F32A80ABD9}" type="presOf" srcId="{EED9CC4A-A65F-4A6B-BCC9-CC4D68DA6B18}" destId="{C91D218A-4C4D-4136-ACFC-6F624B12A33D}" srcOrd="0" destOrd="0" presId="urn:microsoft.com/office/officeart/2005/8/layout/target3"/>
    <dgm:cxn modelId="{2F445440-F8A4-4CEA-B10F-9B45D16CAEC7}" srcId="{9CC8A938-996D-4A08-899E-06A152A9178E}" destId="{FB4A8BD9-1C67-4546-BFAE-BFC5BF086CF1}" srcOrd="1" destOrd="0" parTransId="{0D2AAEC6-E640-4977-A487-EA3B72436615}" sibTransId="{DDA22F8C-73C1-4358-8273-1EB068A4983E}"/>
    <dgm:cxn modelId="{A7B69660-855F-4C90-952E-3871D5D31DC7}" type="presOf" srcId="{1CCCCFDA-6DEF-4AEC-AF05-81F93C0A5112}" destId="{6C80F221-674C-4BAA-86C6-BF891B8FD970}" srcOrd="0" destOrd="0" presId="urn:microsoft.com/office/officeart/2005/8/layout/target3"/>
    <dgm:cxn modelId="{D9A5BA43-2F0A-4EB3-931B-874E422E2C25}" type="presOf" srcId="{9CC8A938-996D-4A08-899E-06A152A9178E}" destId="{93C8C949-A1E2-4460-967E-8C458E4C3831}" srcOrd="1" destOrd="0" presId="urn:microsoft.com/office/officeart/2005/8/layout/target3"/>
    <dgm:cxn modelId="{A65F0D49-E3BF-4F0F-8662-A78D70ABFD89}" type="presOf" srcId="{3899A91C-153B-4CFB-8D02-8FD35A1ABC53}" destId="{08CB20C3-012B-475E-AF2A-040EB01C5E15}" srcOrd="0" destOrd="0" presId="urn:microsoft.com/office/officeart/2005/8/layout/target3"/>
    <dgm:cxn modelId="{1DDB9C6F-5FDD-400F-B892-49C04FC7B96A}" type="presOf" srcId="{E75F437C-87D5-423E-AC78-ED95366DDE14}" destId="{9ED3EFBD-4234-41EE-8546-F22A555E7775}" srcOrd="0" destOrd="0" presId="urn:microsoft.com/office/officeart/2005/8/layout/target3"/>
    <dgm:cxn modelId="{44E66452-B64A-446D-ABFA-C1324D4B4C43}" type="presOf" srcId="{1CCCCFDA-6DEF-4AEC-AF05-81F93C0A5112}" destId="{1CA3958F-DC34-4B2B-A895-DA73ABF2EBFA}" srcOrd="1" destOrd="0" presId="urn:microsoft.com/office/officeart/2005/8/layout/target3"/>
    <dgm:cxn modelId="{EAE4C573-813D-43DF-8DDF-68C67218745A}" type="presOf" srcId="{FB4A8BD9-1C67-4546-BFAE-BFC5BF086CF1}" destId="{90A0E73A-4438-411E-9EFF-691F1D4BDCDD}" srcOrd="0" destOrd="1" presId="urn:microsoft.com/office/officeart/2005/8/layout/target3"/>
    <dgm:cxn modelId="{6A4A6758-C02B-4B38-A2E0-0C9DBC43628F}" srcId="{E75F437C-87D5-423E-AC78-ED95366DDE14}" destId="{58D8C80B-D4EA-4CDE-8FB5-F7C2ABE5D348}" srcOrd="2" destOrd="0" parTransId="{AD8FB2B3-774E-4F00-93A2-8E3FBD48EFD2}" sibTransId="{2B3EC2E6-8F9C-4BC6-816A-43A2FD87E64E}"/>
    <dgm:cxn modelId="{1396737F-AA17-4B2B-8A2D-358A39710A52}" srcId="{CDF49D43-6194-4D8D-B0E1-8E19DA35374F}" destId="{E3152792-C080-4BDF-AFBD-33835DC479BC}" srcOrd="2" destOrd="0" parTransId="{D6FAF764-BD50-4613-919F-E0DD25ABE13B}" sibTransId="{E3B49586-B13E-402F-AC8B-1277E40A3ADD}"/>
    <dgm:cxn modelId="{7B550985-AAD1-42E2-B721-155B0049E83B}" type="presOf" srcId="{E75F437C-87D5-423E-AC78-ED95366DDE14}" destId="{286D5CE8-79D3-4A47-ACB7-0F4D185FB34C}" srcOrd="1" destOrd="0" presId="urn:microsoft.com/office/officeart/2005/8/layout/target3"/>
    <dgm:cxn modelId="{D67FAC8E-43B2-4286-8D8C-48C340BFBC44}" type="presOf" srcId="{72C8A21F-02A5-4F75-BACC-2C32E8BC0EC1}" destId="{08CB20C3-012B-475E-AF2A-040EB01C5E15}" srcOrd="0" destOrd="2" presId="urn:microsoft.com/office/officeart/2005/8/layout/target3"/>
    <dgm:cxn modelId="{A06AA39C-96C3-43DB-939B-E733812D2CA7}" type="presOf" srcId="{58D8C80B-D4EA-4CDE-8FB5-F7C2ABE5D348}" destId="{505DC494-8806-440B-BAA7-8BAEBE0B2141}" srcOrd="0" destOrd="2" presId="urn:microsoft.com/office/officeart/2005/8/layout/target3"/>
    <dgm:cxn modelId="{344051A5-0921-47BA-B28B-5932FE9367F7}" srcId="{EED9CC4A-A65F-4A6B-BCC9-CC4D68DA6B18}" destId="{E5877F4E-4D5C-49E5-8CCA-2FB871238547}" srcOrd="1" destOrd="0" parTransId="{0D94C034-2535-4F35-911B-7E4BB2ED9DEA}" sibTransId="{A28BAC80-D19B-4C1B-98B0-EF051F2486FF}"/>
    <dgm:cxn modelId="{193B0DA6-E22B-4CEF-93AF-CF7EBCD17D4B}" srcId="{EED9CC4A-A65F-4A6B-BCC9-CC4D68DA6B18}" destId="{95687705-1E40-4CFC-89EB-30C3557C300E}" srcOrd="2" destOrd="0" parTransId="{489E65CE-01AB-4C1F-877E-10FF577DA13F}" sibTransId="{209E350B-E492-416B-ADA6-0D9C1857AFEF}"/>
    <dgm:cxn modelId="{13879BAC-4467-490C-8C7A-7697AD94021A}" type="presOf" srcId="{24CF9BA7-696C-41BA-9905-17C8D5D24289}" destId="{08CB20C3-012B-475E-AF2A-040EB01C5E15}" srcOrd="0" destOrd="1" presId="urn:microsoft.com/office/officeart/2005/8/layout/target3"/>
    <dgm:cxn modelId="{2850F0AF-D88B-490E-BE56-E4F35AF66B57}" srcId="{CDF49D43-6194-4D8D-B0E1-8E19DA35374F}" destId="{9CC8A938-996D-4A08-899E-06A152A9178E}" srcOrd="0" destOrd="0" parTransId="{74F2865A-0609-49AE-B466-0585148E7662}" sibTransId="{BEE547B3-36C8-485C-902D-66D58680CF95}"/>
    <dgm:cxn modelId="{9F96A1B2-5F25-4772-AFE0-DAC193FD45FB}" type="presOf" srcId="{E3152792-C080-4BDF-AFBD-33835DC479BC}" destId="{EEDDBD0F-968B-4A39-B863-45F6B946E894}" srcOrd="0" destOrd="0" presId="urn:microsoft.com/office/officeart/2005/8/layout/target3"/>
    <dgm:cxn modelId="{661B00BB-67C0-468D-83D2-2F3FF44E885B}" srcId="{1CCCCFDA-6DEF-4AEC-AF05-81F93C0A5112}" destId="{72C8A21F-02A5-4F75-BACC-2C32E8BC0EC1}" srcOrd="2" destOrd="0" parTransId="{084A3825-01FA-4799-9E06-6AA060681040}" sibTransId="{C9AB7BD0-7D31-4921-9EEA-6F8169B505E1}"/>
    <dgm:cxn modelId="{BC8709C4-DCD9-4CA0-ACEE-6FEE50BB5661}" type="presOf" srcId="{CDF49D43-6194-4D8D-B0E1-8E19DA35374F}" destId="{5500D7AF-5966-4727-9DF5-34E3794AC8B9}" srcOrd="0" destOrd="0" presId="urn:microsoft.com/office/officeart/2005/8/layout/target3"/>
    <dgm:cxn modelId="{0FAD89C4-E909-445C-9F46-734D70967E54}" srcId="{CDF49D43-6194-4D8D-B0E1-8E19DA35374F}" destId="{EED9CC4A-A65F-4A6B-BCC9-CC4D68DA6B18}" srcOrd="1" destOrd="0" parTransId="{9969FB56-08F6-41C3-BDD0-A4D74FF90518}" sibTransId="{232694B4-74AA-41B8-81D9-6ED5D305EDE5}"/>
    <dgm:cxn modelId="{703DEBC6-09DD-4B94-B201-59D5CA6322BE}" type="presOf" srcId="{E5877F4E-4D5C-49E5-8CCA-2FB871238547}" destId="{2B0FDCE9-BBD3-40E9-B226-9EBC672C017E}" srcOrd="0" destOrd="1" presId="urn:microsoft.com/office/officeart/2005/8/layout/target3"/>
    <dgm:cxn modelId="{3F0CEBC7-30ED-48E6-BD89-9F25FE742852}" type="presOf" srcId="{EED9CC4A-A65F-4A6B-BCC9-CC4D68DA6B18}" destId="{931DB8DA-0142-4E8E-AF46-03CDFE6B15EA}" srcOrd="1" destOrd="0" presId="urn:microsoft.com/office/officeart/2005/8/layout/target3"/>
    <dgm:cxn modelId="{FA1E36C8-3C60-4227-A53F-9DCC861CC9AA}" srcId="{CDF49D43-6194-4D8D-B0E1-8E19DA35374F}" destId="{1CCCCFDA-6DEF-4AEC-AF05-81F93C0A5112}" srcOrd="3" destOrd="0" parTransId="{B102F1D8-1A4B-4C87-8D49-9D3EF3FB1428}" sibTransId="{488BC57D-4722-453E-A363-743A351C4C84}"/>
    <dgm:cxn modelId="{55130ADB-19A0-42A2-B569-AC31FB1A3AA2}" srcId="{1CCCCFDA-6DEF-4AEC-AF05-81F93C0A5112}" destId="{24CF9BA7-696C-41BA-9905-17C8D5D24289}" srcOrd="1" destOrd="0" parTransId="{A553043A-8AAD-495A-86AE-19BB1350EAA5}" sibTransId="{B6CE64BB-9117-4508-9BA1-43F720C73D4F}"/>
    <dgm:cxn modelId="{23BFC4E2-C2CC-4DCC-BE76-298E94C907DF}" type="presOf" srcId="{DFFDBA4B-634A-43A8-B197-3DFA2697F4F0}" destId="{505DC494-8806-440B-BAA7-8BAEBE0B2141}" srcOrd="0" destOrd="1" presId="urn:microsoft.com/office/officeart/2005/8/layout/target3"/>
    <dgm:cxn modelId="{C3CAB3E8-175C-46AC-ADE0-1FE9758DDB3B}" type="presOf" srcId="{9CC8A938-996D-4A08-899E-06A152A9178E}" destId="{B94B830D-EEF4-4CBA-9877-A8B87FB5E643}" srcOrd="0" destOrd="0" presId="urn:microsoft.com/office/officeart/2005/8/layout/target3"/>
    <dgm:cxn modelId="{8CD6B2F0-76F1-41B0-88B7-8ACFCAD61F4F}" type="presOf" srcId="{20798BF0-FE5A-4D93-A7E3-936A85296FEA}" destId="{2B0FDCE9-BBD3-40E9-B226-9EBC672C017E}" srcOrd="0" destOrd="0" presId="urn:microsoft.com/office/officeart/2005/8/layout/target3"/>
    <dgm:cxn modelId="{8C297DF6-089E-45D1-953F-4183F78B813C}" srcId="{E75F437C-87D5-423E-AC78-ED95366DDE14}" destId="{DFFDBA4B-634A-43A8-B197-3DFA2697F4F0}" srcOrd="1" destOrd="0" parTransId="{E7B57CEC-6970-49E2-AA02-0B6DE74FD3E3}" sibTransId="{8C8C0999-1976-493E-9B27-3E7354B20759}"/>
    <dgm:cxn modelId="{CD0884F9-BBAB-4955-92D8-7BD91A585CDD}" srcId="{E3152792-C080-4BDF-AFBD-33835DC479BC}" destId="{F042E342-843D-4EFD-8768-38A9F1482828}" srcOrd="0" destOrd="0" parTransId="{799B6F78-C306-4210-B91E-726884A42CA0}" sibTransId="{7D6F6FFA-86BF-47E0-8D32-BA00EAB765B3}"/>
    <dgm:cxn modelId="{6F3C9AFC-2DFD-4157-8A08-664B30F7DB30}" srcId="{EED9CC4A-A65F-4A6B-BCC9-CC4D68DA6B18}" destId="{20798BF0-FE5A-4D93-A7E3-936A85296FEA}" srcOrd="0" destOrd="0" parTransId="{F9B6E10F-6A55-4513-B2F4-F98DD9530A46}" sibTransId="{EE4ACC65-4336-47CC-A685-F6C6B7897426}"/>
    <dgm:cxn modelId="{B799BAFD-12FF-45C4-BBFD-09B0FEB2FFFA}" type="presOf" srcId="{E3152792-C080-4BDF-AFBD-33835DC479BC}" destId="{7C32A3CA-749F-4358-8FA8-FA8176CA1F93}" srcOrd="1" destOrd="0" presId="urn:microsoft.com/office/officeart/2005/8/layout/target3"/>
    <dgm:cxn modelId="{981B27FF-66CF-46CE-9F51-C00572C8C5F2}" srcId="{9CC8A938-996D-4A08-899E-06A152A9178E}" destId="{C1FAE648-BB84-4D26-ACF2-E4B7BDBA54F0}" srcOrd="0" destOrd="0" parTransId="{0BFCDCEA-07AB-467A-B2EC-B80C66FB0339}" sibTransId="{44198BDC-C188-458E-955D-2B9297E0275A}"/>
    <dgm:cxn modelId="{066466FF-BCC4-4E53-834D-407B9A5434F7}" srcId="{1CCCCFDA-6DEF-4AEC-AF05-81F93C0A5112}" destId="{3899A91C-153B-4CFB-8D02-8FD35A1ABC53}" srcOrd="0" destOrd="0" parTransId="{3F60895A-B7DF-4EE2-8714-81647CF46CE4}" sibTransId="{336FE0BF-1A76-4BFF-9B25-EC5EB2EA7F81}"/>
    <dgm:cxn modelId="{960D6FB0-81DB-4EBF-BCE6-C02E766ED3B7}" type="presParOf" srcId="{5500D7AF-5966-4727-9DF5-34E3794AC8B9}" destId="{B98129B9-14BD-495D-BD70-F5BDE88B4301}" srcOrd="0" destOrd="0" presId="urn:microsoft.com/office/officeart/2005/8/layout/target3"/>
    <dgm:cxn modelId="{4BEA448A-5193-4EC5-B3D9-8586144376CF}" type="presParOf" srcId="{5500D7AF-5966-4727-9DF5-34E3794AC8B9}" destId="{77535B8D-E44D-46B0-A843-F718BB6DB62C}" srcOrd="1" destOrd="0" presId="urn:microsoft.com/office/officeart/2005/8/layout/target3"/>
    <dgm:cxn modelId="{827CDAC3-ECD2-4201-AF5C-302389132480}" type="presParOf" srcId="{5500D7AF-5966-4727-9DF5-34E3794AC8B9}" destId="{B94B830D-EEF4-4CBA-9877-A8B87FB5E643}" srcOrd="2" destOrd="0" presId="urn:microsoft.com/office/officeart/2005/8/layout/target3"/>
    <dgm:cxn modelId="{D7B5EB65-CC16-487C-91DF-837BD751730D}" type="presParOf" srcId="{5500D7AF-5966-4727-9DF5-34E3794AC8B9}" destId="{D760F057-0C1C-4DC4-B8B9-B61BDC507F03}" srcOrd="3" destOrd="0" presId="urn:microsoft.com/office/officeart/2005/8/layout/target3"/>
    <dgm:cxn modelId="{2AEB639E-9DFA-4B88-969D-EA4F98985011}" type="presParOf" srcId="{5500D7AF-5966-4727-9DF5-34E3794AC8B9}" destId="{5651A1ED-6DE2-4862-AD96-6FABD944B6AC}" srcOrd="4" destOrd="0" presId="urn:microsoft.com/office/officeart/2005/8/layout/target3"/>
    <dgm:cxn modelId="{DD696932-0D8A-4C8B-AB31-3EAD942939FC}" type="presParOf" srcId="{5500D7AF-5966-4727-9DF5-34E3794AC8B9}" destId="{C91D218A-4C4D-4136-ACFC-6F624B12A33D}" srcOrd="5" destOrd="0" presId="urn:microsoft.com/office/officeart/2005/8/layout/target3"/>
    <dgm:cxn modelId="{6AA4A3A9-DDE5-4EB6-AF8B-7782E5F1F8F6}" type="presParOf" srcId="{5500D7AF-5966-4727-9DF5-34E3794AC8B9}" destId="{5121638E-2CEC-4A95-A957-540D32FC8762}" srcOrd="6" destOrd="0" presId="urn:microsoft.com/office/officeart/2005/8/layout/target3"/>
    <dgm:cxn modelId="{2C31241C-1A5B-407F-A36A-BBE90B15E0E6}" type="presParOf" srcId="{5500D7AF-5966-4727-9DF5-34E3794AC8B9}" destId="{05C2AE29-512E-4818-A39B-12CBAF5C53B7}" srcOrd="7" destOrd="0" presId="urn:microsoft.com/office/officeart/2005/8/layout/target3"/>
    <dgm:cxn modelId="{EEC6D98D-2300-4FB3-BFDB-6EE6259FF87F}" type="presParOf" srcId="{5500D7AF-5966-4727-9DF5-34E3794AC8B9}" destId="{EEDDBD0F-968B-4A39-B863-45F6B946E894}" srcOrd="8" destOrd="0" presId="urn:microsoft.com/office/officeart/2005/8/layout/target3"/>
    <dgm:cxn modelId="{E69FA648-4E88-4BF1-AC3A-C55F131C9378}" type="presParOf" srcId="{5500D7AF-5966-4727-9DF5-34E3794AC8B9}" destId="{082BF778-E2FF-49D3-BC0B-DC8AEB43EF15}" srcOrd="9" destOrd="0" presId="urn:microsoft.com/office/officeart/2005/8/layout/target3"/>
    <dgm:cxn modelId="{5D47AB20-5DD9-43AB-ABB2-FC2FAE125C23}" type="presParOf" srcId="{5500D7AF-5966-4727-9DF5-34E3794AC8B9}" destId="{4A45E561-4435-40C6-AE93-C5B676612294}" srcOrd="10" destOrd="0" presId="urn:microsoft.com/office/officeart/2005/8/layout/target3"/>
    <dgm:cxn modelId="{3BD10773-7D8B-44F7-9A08-E4FFAD5606E5}" type="presParOf" srcId="{5500D7AF-5966-4727-9DF5-34E3794AC8B9}" destId="{6C80F221-674C-4BAA-86C6-BF891B8FD970}" srcOrd="11" destOrd="0" presId="urn:microsoft.com/office/officeart/2005/8/layout/target3"/>
    <dgm:cxn modelId="{7024193B-CCE1-431F-9E22-CDFA46DD8345}" type="presParOf" srcId="{5500D7AF-5966-4727-9DF5-34E3794AC8B9}" destId="{28FF1C3D-3E58-4E73-83CC-1A0343566B6D}" srcOrd="12" destOrd="0" presId="urn:microsoft.com/office/officeart/2005/8/layout/target3"/>
    <dgm:cxn modelId="{66DD2889-58B6-4B0B-AF3B-4762605DEE93}" type="presParOf" srcId="{5500D7AF-5966-4727-9DF5-34E3794AC8B9}" destId="{68692927-49D2-440F-B7CB-3753E4714714}" srcOrd="13" destOrd="0" presId="urn:microsoft.com/office/officeart/2005/8/layout/target3"/>
    <dgm:cxn modelId="{080790DC-0240-467F-89A1-3A8E377C2E4D}" type="presParOf" srcId="{5500D7AF-5966-4727-9DF5-34E3794AC8B9}" destId="{9ED3EFBD-4234-41EE-8546-F22A555E7775}" srcOrd="14" destOrd="0" presId="urn:microsoft.com/office/officeart/2005/8/layout/target3"/>
    <dgm:cxn modelId="{D95EFF05-1D3D-4FA8-96A1-4C380977FEB1}" type="presParOf" srcId="{5500D7AF-5966-4727-9DF5-34E3794AC8B9}" destId="{93C8C949-A1E2-4460-967E-8C458E4C3831}" srcOrd="15" destOrd="0" presId="urn:microsoft.com/office/officeart/2005/8/layout/target3"/>
    <dgm:cxn modelId="{47BFAA44-728D-4582-852D-482600A944AC}" type="presParOf" srcId="{5500D7AF-5966-4727-9DF5-34E3794AC8B9}" destId="{90A0E73A-4438-411E-9EFF-691F1D4BDCDD}" srcOrd="16" destOrd="0" presId="urn:microsoft.com/office/officeart/2005/8/layout/target3"/>
    <dgm:cxn modelId="{CBEFE330-66B3-4FF0-A904-67953FC84EB2}" type="presParOf" srcId="{5500D7AF-5966-4727-9DF5-34E3794AC8B9}" destId="{931DB8DA-0142-4E8E-AF46-03CDFE6B15EA}" srcOrd="17" destOrd="0" presId="urn:microsoft.com/office/officeart/2005/8/layout/target3"/>
    <dgm:cxn modelId="{5EFB1FCA-49C2-43A9-AD0A-2A696D8B64E1}" type="presParOf" srcId="{5500D7AF-5966-4727-9DF5-34E3794AC8B9}" destId="{2B0FDCE9-BBD3-40E9-B226-9EBC672C017E}" srcOrd="18" destOrd="0" presId="urn:microsoft.com/office/officeart/2005/8/layout/target3"/>
    <dgm:cxn modelId="{C996CCDF-FD65-4743-9FD5-908F8B7DB1C5}" type="presParOf" srcId="{5500D7AF-5966-4727-9DF5-34E3794AC8B9}" destId="{7C32A3CA-749F-4358-8FA8-FA8176CA1F93}" srcOrd="19" destOrd="0" presId="urn:microsoft.com/office/officeart/2005/8/layout/target3"/>
    <dgm:cxn modelId="{42963AA4-BB30-4314-B254-BB8A4BDC49E6}" type="presParOf" srcId="{5500D7AF-5966-4727-9DF5-34E3794AC8B9}" destId="{99627007-18D6-4E92-BCBD-1244D6A1C789}" srcOrd="20" destOrd="0" presId="urn:microsoft.com/office/officeart/2005/8/layout/target3"/>
    <dgm:cxn modelId="{F57AC7FB-CDC8-4020-9715-605AEBCE107F}" type="presParOf" srcId="{5500D7AF-5966-4727-9DF5-34E3794AC8B9}" destId="{1CA3958F-DC34-4B2B-A895-DA73ABF2EBFA}" srcOrd="21" destOrd="0" presId="urn:microsoft.com/office/officeart/2005/8/layout/target3"/>
    <dgm:cxn modelId="{80D65997-8118-4A6A-93D5-7611C53ACEF4}" type="presParOf" srcId="{5500D7AF-5966-4727-9DF5-34E3794AC8B9}" destId="{08CB20C3-012B-475E-AF2A-040EB01C5E15}" srcOrd="22" destOrd="0" presId="urn:microsoft.com/office/officeart/2005/8/layout/target3"/>
    <dgm:cxn modelId="{03622824-FC50-47CD-BB26-BB55ED5EDF33}" type="presParOf" srcId="{5500D7AF-5966-4727-9DF5-34E3794AC8B9}" destId="{286D5CE8-79D3-4A47-ACB7-0F4D185FB34C}" srcOrd="23" destOrd="0" presId="urn:microsoft.com/office/officeart/2005/8/layout/target3"/>
    <dgm:cxn modelId="{1DC0F153-A988-490A-B8DE-1ACBAA315513}" type="presParOf" srcId="{5500D7AF-5966-4727-9DF5-34E3794AC8B9}" destId="{505DC494-8806-440B-BAA7-8BAEBE0B2141}" srcOrd="2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129B9-14BD-495D-BD70-F5BDE88B4301}">
      <dsp:nvSpPr>
        <dsp:cNvPr id="0" name=""/>
        <dsp:cNvSpPr/>
      </dsp:nvSpPr>
      <dsp:spPr>
        <a:xfrm>
          <a:off x="0" y="60661"/>
          <a:ext cx="3942677" cy="394267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B830D-EEF4-4CBA-9877-A8B87FB5E643}">
      <dsp:nvSpPr>
        <dsp:cNvPr id="0" name=""/>
        <dsp:cNvSpPr/>
      </dsp:nvSpPr>
      <dsp:spPr>
        <a:xfrm>
          <a:off x="1971338" y="60661"/>
          <a:ext cx="4599790" cy="39426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Census Data</a:t>
          </a:r>
        </a:p>
      </dsp:txBody>
      <dsp:txXfrm>
        <a:off x="1971338" y="60661"/>
        <a:ext cx="2299895" cy="630828"/>
      </dsp:txXfrm>
    </dsp:sp>
    <dsp:sp modelId="{5651A1ED-6DE2-4862-AD96-6FABD944B6AC}">
      <dsp:nvSpPr>
        <dsp:cNvPr id="0" name=""/>
        <dsp:cNvSpPr/>
      </dsp:nvSpPr>
      <dsp:spPr>
        <a:xfrm>
          <a:off x="413981" y="691489"/>
          <a:ext cx="3114715" cy="31147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D218A-4C4D-4136-ACFC-6F624B12A33D}">
      <dsp:nvSpPr>
        <dsp:cNvPr id="0" name=""/>
        <dsp:cNvSpPr/>
      </dsp:nvSpPr>
      <dsp:spPr>
        <a:xfrm>
          <a:off x="1971338" y="691489"/>
          <a:ext cx="4599790" cy="31147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COVID Case </a:t>
          </a:r>
        </a:p>
      </dsp:txBody>
      <dsp:txXfrm>
        <a:off x="1971338" y="691489"/>
        <a:ext cx="2299895" cy="630828"/>
      </dsp:txXfrm>
    </dsp:sp>
    <dsp:sp modelId="{05C2AE29-512E-4818-A39B-12CBAF5C53B7}">
      <dsp:nvSpPr>
        <dsp:cNvPr id="0" name=""/>
        <dsp:cNvSpPr/>
      </dsp:nvSpPr>
      <dsp:spPr>
        <a:xfrm>
          <a:off x="827962" y="1322318"/>
          <a:ext cx="2286752" cy="228675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DBD0F-968B-4A39-B863-45F6B946E894}">
      <dsp:nvSpPr>
        <dsp:cNvPr id="0" name=""/>
        <dsp:cNvSpPr/>
      </dsp:nvSpPr>
      <dsp:spPr>
        <a:xfrm>
          <a:off x="1971338" y="1322318"/>
          <a:ext cx="4599790" cy="22867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Weather</a:t>
          </a:r>
        </a:p>
      </dsp:txBody>
      <dsp:txXfrm>
        <a:off x="1971338" y="1322318"/>
        <a:ext cx="2299895" cy="630828"/>
      </dsp:txXfrm>
    </dsp:sp>
    <dsp:sp modelId="{4A45E561-4435-40C6-AE93-C5B676612294}">
      <dsp:nvSpPr>
        <dsp:cNvPr id="0" name=""/>
        <dsp:cNvSpPr/>
      </dsp:nvSpPr>
      <dsp:spPr>
        <a:xfrm>
          <a:off x="1241943" y="1953146"/>
          <a:ext cx="1458790" cy="145879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0F221-674C-4BAA-86C6-BF891B8FD970}">
      <dsp:nvSpPr>
        <dsp:cNvPr id="0" name=""/>
        <dsp:cNvSpPr/>
      </dsp:nvSpPr>
      <dsp:spPr>
        <a:xfrm>
          <a:off x="1971338" y="1953146"/>
          <a:ext cx="4599790" cy="1458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Apple Mobility</a:t>
          </a:r>
        </a:p>
      </dsp:txBody>
      <dsp:txXfrm>
        <a:off x="1971338" y="1953146"/>
        <a:ext cx="2299895" cy="630828"/>
      </dsp:txXfrm>
    </dsp:sp>
    <dsp:sp modelId="{68692927-49D2-440F-B7CB-3753E4714714}">
      <dsp:nvSpPr>
        <dsp:cNvPr id="0" name=""/>
        <dsp:cNvSpPr/>
      </dsp:nvSpPr>
      <dsp:spPr>
        <a:xfrm>
          <a:off x="1655924" y="2583974"/>
          <a:ext cx="630828" cy="63082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3EFBD-4234-41EE-8546-F22A555E7775}">
      <dsp:nvSpPr>
        <dsp:cNvPr id="0" name=""/>
        <dsp:cNvSpPr/>
      </dsp:nvSpPr>
      <dsp:spPr>
        <a:xfrm>
          <a:off x="1971338" y="2583974"/>
          <a:ext cx="4599790" cy="6308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Mask Wearing</a:t>
          </a:r>
        </a:p>
      </dsp:txBody>
      <dsp:txXfrm>
        <a:off x="1971338" y="2583974"/>
        <a:ext cx="2299895" cy="630828"/>
      </dsp:txXfrm>
    </dsp:sp>
    <dsp:sp modelId="{90A0E73A-4438-411E-9EFF-691F1D4BDCDD}">
      <dsp:nvSpPr>
        <dsp:cNvPr id="0" name=""/>
        <dsp:cNvSpPr/>
      </dsp:nvSpPr>
      <dsp:spPr>
        <a:xfrm>
          <a:off x="4271233" y="60661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US Census Data from 2018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Included Population, Income, Work / Commute Style information at county / zip code level. </a:t>
          </a:r>
        </a:p>
      </dsp:txBody>
      <dsp:txXfrm>
        <a:off x="4271233" y="60661"/>
        <a:ext cx="2299895" cy="630828"/>
      </dsp:txXfrm>
    </dsp:sp>
    <dsp:sp modelId="{2B0FDCE9-BBD3-40E9-B226-9EBC672C017E}">
      <dsp:nvSpPr>
        <dsp:cNvPr id="0" name=""/>
        <dsp:cNvSpPr/>
      </dsp:nvSpPr>
      <dsp:spPr>
        <a:xfrm>
          <a:off x="4271233" y="691489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Reported at the FIP /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Early time data was influenced by local transmission rate.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Reporting guidelines varied due to lack of Federal Recommendations.</a:t>
          </a:r>
        </a:p>
      </dsp:txBody>
      <dsp:txXfrm>
        <a:off x="4271233" y="691489"/>
        <a:ext cx="2299895" cy="630828"/>
      </dsp:txXfrm>
    </dsp:sp>
    <dsp:sp modelId="{99627007-18D6-4E92-BCBD-1244D6A1C789}">
      <dsp:nvSpPr>
        <dsp:cNvPr id="0" name=""/>
        <dsp:cNvSpPr/>
      </dsp:nvSpPr>
      <dsp:spPr>
        <a:xfrm>
          <a:off x="4271233" y="1333635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Collected the latitude and longitude for primary keys of all data.</a:t>
          </a:r>
        </a:p>
      </dsp:txBody>
      <dsp:txXfrm>
        <a:off x="4271233" y="1333635"/>
        <a:ext cx="2299895" cy="630828"/>
      </dsp:txXfrm>
    </dsp:sp>
    <dsp:sp modelId="{08CB20C3-012B-475E-AF2A-040EB01C5E15}">
      <dsp:nvSpPr>
        <dsp:cNvPr id="0" name=""/>
        <dsp:cNvSpPr/>
      </dsp:nvSpPr>
      <dsp:spPr>
        <a:xfrm>
          <a:off x="4271233" y="1953146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Partnership between Google and Apple.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Potential contact tracing based on Bluetooth technology on mobile devices.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Covid19.apple.com</a:t>
          </a:r>
        </a:p>
      </dsp:txBody>
      <dsp:txXfrm>
        <a:off x="4271233" y="1953146"/>
        <a:ext cx="2299895" cy="630828"/>
      </dsp:txXfrm>
    </dsp:sp>
    <dsp:sp modelId="{505DC494-8806-440B-BAA7-8BAEBE0B2141}">
      <dsp:nvSpPr>
        <dsp:cNvPr id="0" name=""/>
        <dsp:cNvSpPr/>
      </dsp:nvSpPr>
      <dsp:spPr>
        <a:xfrm>
          <a:off x="4271233" y="2583974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Survey data conducted by NY Times and </a:t>
          </a:r>
          <a:r>
            <a:rPr lang="en-US" sz="700" kern="1200" dirty="0" err="1"/>
            <a:t>Dynata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Based at FIPS level. Macro view at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271233" y="2583974"/>
        <a:ext cx="2299895" cy="63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329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78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45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708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531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0276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60" r:id="rId3"/>
    <p:sldLayoutId id="2147483662" r:id="rId4"/>
    <p:sldLayoutId id="2147483663" r:id="rId5"/>
    <p:sldLayoutId id="2147483664" r:id="rId6"/>
    <p:sldLayoutId id="2147483673" r:id="rId7"/>
    <p:sldLayoutId id="2147483674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570907" cy="985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Group 11</a:t>
            </a:r>
          </a:p>
          <a:p>
            <a:pPr algn="l"/>
            <a:r>
              <a:rPr lang="en-US" dirty="0"/>
              <a:t>Tobias Judd , Pankaj </a:t>
            </a:r>
            <a:r>
              <a:rPr lang="en-US" dirty="0" err="1"/>
              <a:t>Tahiliani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Patricia </a:t>
            </a:r>
            <a:r>
              <a:rPr lang="en-US" dirty="0" err="1"/>
              <a:t>Mobolade</a:t>
            </a:r>
            <a:r>
              <a:rPr lang="en-US" dirty="0"/>
              <a:t>, Jennifer Darby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 dirty="0"/>
          </a:p>
        </p:txBody>
      </p:sp>
      <p:grpSp>
        <p:nvGrpSpPr>
          <p:cNvPr id="193" name="Google Shape;193;p31"/>
          <p:cNvGrpSpPr/>
          <p:nvPr/>
        </p:nvGrpSpPr>
        <p:grpSpPr>
          <a:xfrm flipH="1">
            <a:off x="4469377" y="2167874"/>
            <a:ext cx="4206917" cy="1973819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ctrTitle"/>
          </p:nvPr>
        </p:nvSpPr>
        <p:spPr>
          <a:xfrm>
            <a:off x="1031449" y="302229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Five - Intensity by COVID Rate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51B30-3F55-413A-90CF-DCBAC6B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8"/>
          <a:stretch/>
        </p:blipFill>
        <p:spPr>
          <a:xfrm>
            <a:off x="-28843" y="158797"/>
            <a:ext cx="9126188" cy="4984703"/>
          </a:xfrm>
          <a:prstGeom prst="rect">
            <a:avLst/>
          </a:prstGeom>
        </p:spPr>
      </p:pic>
      <p:sp>
        <p:nvSpPr>
          <p:cNvPr id="5" name="Google Shape;418;p47">
            <a:extLst>
              <a:ext uri="{FF2B5EF4-FFF2-40B4-BE49-F238E27FC236}">
                <a16:creationId xmlns:a16="http://schemas.microsoft.com/office/drawing/2014/main" id="{8DAFF04E-F6BE-4124-BDF2-C8774A01DB8A}"/>
              </a:ext>
            </a:extLst>
          </p:cNvPr>
          <p:cNvSpPr txBox="1">
            <a:spLocks/>
          </p:cNvSpPr>
          <p:nvPr/>
        </p:nvSpPr>
        <p:spPr>
          <a:xfrm>
            <a:off x="172970" y="3901743"/>
            <a:ext cx="1908163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</a:rPr>
              <a:t>Rate of Change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Cases(Sept) – Cases(May)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Cases(May)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2723FD-FE31-4491-9400-CD6F22EA9CD3}"/>
              </a:ext>
            </a:extLst>
          </p:cNvPr>
          <p:cNvCxnSpPr>
            <a:cxnSpLocks/>
          </p:cNvCxnSpPr>
          <p:nvPr/>
        </p:nvCxnSpPr>
        <p:spPr>
          <a:xfrm>
            <a:off x="427121" y="4428211"/>
            <a:ext cx="1399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54;p42">
            <a:extLst>
              <a:ext uri="{FF2B5EF4-FFF2-40B4-BE49-F238E27FC236}">
                <a16:creationId xmlns:a16="http://schemas.microsoft.com/office/drawing/2014/main" id="{03B460C9-1447-4A21-AB2D-35F0566B53F7}"/>
              </a:ext>
            </a:extLst>
          </p:cNvPr>
          <p:cNvSpPr txBox="1">
            <a:spLocks/>
          </p:cNvSpPr>
          <p:nvPr/>
        </p:nvSpPr>
        <p:spPr>
          <a:xfrm>
            <a:off x="98747" y="2996645"/>
            <a:ext cx="3398787" cy="123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100 COUNTIES</a:t>
            </a: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Heatmap by Rate</a:t>
            </a: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6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4AD-CD11-41FC-920F-02B7D96E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7"/>
            <a:ext cx="7247879" cy="826504"/>
          </a:xfrm>
        </p:spPr>
        <p:txBody>
          <a:bodyPr/>
          <a:lstStyle/>
          <a:p>
            <a:r>
              <a:rPr lang="en-US" dirty="0"/>
              <a:t>COVID Case Trends vs. Mobility Trend </a:t>
            </a:r>
            <a:br>
              <a:rPr lang="en-US" dirty="0"/>
            </a:br>
            <a:r>
              <a:rPr lang="en-US" dirty="0"/>
              <a:t>for Top 5 Counties by Case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420B7-322D-4AF0-8F58-90C8B1998C5C}"/>
              </a:ext>
            </a:extLst>
          </p:cNvPr>
          <p:cNvSpPr txBox="1"/>
          <p:nvPr/>
        </p:nvSpPr>
        <p:spPr>
          <a:xfrm>
            <a:off x="683443" y="1465868"/>
            <a:ext cx="80127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lack-Lato"/>
              </a:rPr>
              <a:t>Apple Mobility data reflects the change in driving routing requests over time using January 13, 2020 as its base line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Slack-Lato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lack-Lato"/>
              </a:rPr>
              <a:t>January 13, 2020 - the first date of the first confirmed case outside of China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Slack-Lato"/>
              </a:rPr>
              <a:t>0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no correlation between mobility rates and COVID rates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="0" i="0" baseline="-25000" dirty="0">
                <a:solidFill>
                  <a:schemeClr val="tx1"/>
                </a:solidFill>
                <a:effectLst/>
                <a:latin typeface="Slack-La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a correlation between mobility rates and COVID rates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5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6187B3D5-8938-41FD-A81F-19AB9CB59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EF197-DD35-4D21-8705-F5E276F75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5" y="912447"/>
            <a:ext cx="3464186" cy="1948605"/>
          </a:xfrm>
          <a:prstGeom prst="rect">
            <a:avLst/>
          </a:prstGeom>
        </p:spPr>
      </p:pic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3FDAE5D8-9013-4143-A800-9E63BFE9D332}"/>
              </a:ext>
            </a:extLst>
          </p:cNvPr>
          <p:cNvSpPr txBox="1">
            <a:spLocks/>
          </p:cNvSpPr>
          <p:nvPr/>
        </p:nvSpPr>
        <p:spPr>
          <a:xfrm>
            <a:off x="357167" y="282490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43972D-9FEF-4025-A391-CF098C7F7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05" y="3070887"/>
            <a:ext cx="3464186" cy="1976629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1547A544-3880-4344-A203-DF046313C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6" y="1061308"/>
            <a:ext cx="1714247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 0.5081906751648264,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1.0890313493377746e-11)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72AA27C0-1058-4041-84EE-496662D2E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446" y="3165049"/>
            <a:ext cx="1469698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 0.6037963663934813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1.8265989941223974e-18)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3D1E7-BA94-4A81-A262-C1DC13BD7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523" y="702611"/>
            <a:ext cx="4210267" cy="2368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E44FBB-FDDB-4212-99C1-EC0EC0741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523" y="2861052"/>
            <a:ext cx="4210267" cy="236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6D638-E194-4F55-BE10-1914983CA338}"/>
              </a:ext>
            </a:extLst>
          </p:cNvPr>
          <p:cNvSpPr txBox="1"/>
          <p:nvPr/>
        </p:nvSpPr>
        <p:spPr>
          <a:xfrm>
            <a:off x="6886556" y="3309529"/>
            <a:ext cx="11124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 =  36.03x + 7.58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1144233" y="93953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0BCA9D-4AAC-40C5-9385-CE415BC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8" y="766976"/>
            <a:ext cx="3552491" cy="199827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5746F31-31CC-49E0-87A5-2464DEBA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090" y="986794"/>
            <a:ext cx="1594923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800" dirty="0">
                <a:latin typeface="Arial Narrow" panose="020B0606020202030204" pitchFamily="34" charset="0"/>
              </a:rPr>
              <a:t>C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orrelation,</a:t>
            </a:r>
            <a:r>
              <a:rPr lang="en-US" altLang="en-US" sz="800" dirty="0">
                <a:latin typeface="Arial Narrow" panose="020B0606020202030204" pitchFamily="34" charset="0"/>
              </a:rPr>
              <a:t> 0.31089593015299233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p-value 3.4926895684390565e-05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C3797-CEFB-4505-97C6-D476A8C4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0" y="2882288"/>
            <a:ext cx="3579389" cy="2115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AE3C3-22A8-4315-BD20-931E7A1F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104" y="2696179"/>
            <a:ext cx="4300117" cy="248723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3ED39458-C6C2-4130-8279-8F56CA5A4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28" y="3018153"/>
            <a:ext cx="1357244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Correlation: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0.3494045435610098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1.0239094628463903e-05)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71FB09-7AF6-43DB-8C90-66E73164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104" y="602980"/>
            <a:ext cx="4135586" cy="23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7" y="282490"/>
            <a:ext cx="6917985" cy="42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COVID Cases vs. Change  in Mobility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3B4EF-D993-4CE2-9C46-804341B3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85" y="900618"/>
            <a:ext cx="3548181" cy="1998275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39175-F13C-444E-A9CE-0CC141DE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37" y="705256"/>
            <a:ext cx="4467103" cy="238900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E80C7270-5421-4233-8F2D-A37B31F64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323" y="1374244"/>
            <a:ext cx="1534853" cy="2462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Correlation:0.09443405293892815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00" dirty="0">
                <a:latin typeface="Arial Narrow" panose="020B0606020202030204" pitchFamily="34" charset="0"/>
              </a:rPr>
              <a:t>P-value: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0.22619817706332274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9C642AA-DE57-4E32-9B28-DC90190DF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662704"/>
              </p:ext>
            </p:extLst>
          </p:nvPr>
        </p:nvGraphicFramePr>
        <p:xfrm>
          <a:off x="547237" y="3276194"/>
          <a:ext cx="5283200" cy="1162050"/>
        </p:xfrm>
        <a:graphic>
          <a:graphicData uri="http://schemas.openxmlformats.org/drawingml/2006/table">
            <a:tbl>
              <a:tblPr/>
              <a:tblGrid>
                <a:gridCol w="1344584">
                  <a:extLst>
                    <a:ext uri="{9D8B030D-6E8A-4147-A177-3AD203B41FA5}">
                      <a16:colId xmlns:a16="http://schemas.microsoft.com/office/drawing/2014/main" val="3905292694"/>
                    </a:ext>
                  </a:extLst>
                </a:gridCol>
                <a:gridCol w="1779037">
                  <a:extLst>
                    <a:ext uri="{9D8B030D-6E8A-4147-A177-3AD203B41FA5}">
                      <a16:colId xmlns:a16="http://schemas.microsoft.com/office/drawing/2014/main" val="3380975895"/>
                    </a:ext>
                  </a:extLst>
                </a:gridCol>
                <a:gridCol w="2159579">
                  <a:extLst>
                    <a:ext uri="{9D8B030D-6E8A-4147-A177-3AD203B41FA5}">
                      <a16:colId xmlns:a16="http://schemas.microsoft.com/office/drawing/2014/main" val="74932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Correlation coefficient (R2)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309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Tehema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, California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1.00E-05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0268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Madison Arkansas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1.80E-18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0064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Sebastian Arkansas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1-8E-18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2128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Meade, South Dakota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943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Bingham, Idaho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3.50E-05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653492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AE69B60A-A331-4343-9594-3CBFAF09D27A}"/>
              </a:ext>
            </a:extLst>
          </p:cNvPr>
          <p:cNvSpPr/>
          <p:nvPr/>
        </p:nvSpPr>
        <p:spPr>
          <a:xfrm>
            <a:off x="547237" y="4040372"/>
            <a:ext cx="5283200" cy="202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2ACAD6-2A33-4968-AB75-393FA121FB4F}"/>
              </a:ext>
            </a:extLst>
          </p:cNvPr>
          <p:cNvCxnSpPr>
            <a:cxnSpLocks/>
          </p:cNvCxnSpPr>
          <p:nvPr/>
        </p:nvCxnSpPr>
        <p:spPr>
          <a:xfrm flipH="1">
            <a:off x="5943601" y="3753293"/>
            <a:ext cx="659218" cy="382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57DC2CF-DD1A-40E4-A400-B360B3AD6BF8}"/>
              </a:ext>
            </a:extLst>
          </p:cNvPr>
          <p:cNvSpPr txBox="1"/>
          <p:nvPr/>
        </p:nvSpPr>
        <p:spPr>
          <a:xfrm>
            <a:off x="6715983" y="3339989"/>
            <a:ext cx="209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Could we be missing something?</a:t>
            </a:r>
          </a:p>
        </p:txBody>
      </p:sp>
    </p:spTree>
    <p:extLst>
      <p:ext uri="{BB962C8B-B14F-4D97-AF65-F5344CB8AC3E}">
        <p14:creationId xmlns:p14="http://schemas.microsoft.com/office/powerpoint/2010/main" val="221959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7" y="282489"/>
            <a:ext cx="7234480" cy="4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The CDC advises that the incubation period for COVID could be up to two weeks. Let’s factor this into mobility rates….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B9BD36-293E-4D14-B9DD-4F0B496BB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10939"/>
              </p:ext>
            </p:extLst>
          </p:nvPr>
        </p:nvGraphicFramePr>
        <p:xfrm>
          <a:off x="212652" y="1828801"/>
          <a:ext cx="8620199" cy="1568994"/>
        </p:xfrm>
        <a:graphic>
          <a:graphicData uri="http://schemas.openxmlformats.org/drawingml/2006/table">
            <a:tbl>
              <a:tblPr/>
              <a:tblGrid>
                <a:gridCol w="1616148">
                  <a:extLst>
                    <a:ext uri="{9D8B030D-6E8A-4147-A177-3AD203B41FA5}">
                      <a16:colId xmlns:a16="http://schemas.microsoft.com/office/drawing/2014/main" val="2195848193"/>
                    </a:ext>
                  </a:extLst>
                </a:gridCol>
                <a:gridCol w="1701209">
                  <a:extLst>
                    <a:ext uri="{9D8B030D-6E8A-4147-A177-3AD203B41FA5}">
                      <a16:colId xmlns:a16="http://schemas.microsoft.com/office/drawing/2014/main" val="4287587665"/>
                    </a:ext>
                  </a:extLst>
                </a:gridCol>
                <a:gridCol w="1748340">
                  <a:extLst>
                    <a:ext uri="{9D8B030D-6E8A-4147-A177-3AD203B41FA5}">
                      <a16:colId xmlns:a16="http://schemas.microsoft.com/office/drawing/2014/main" val="3456694014"/>
                    </a:ext>
                  </a:extLst>
                </a:gridCol>
                <a:gridCol w="2286557">
                  <a:extLst>
                    <a:ext uri="{9D8B030D-6E8A-4147-A177-3AD203B41FA5}">
                      <a16:colId xmlns:a16="http://schemas.microsoft.com/office/drawing/2014/main" val="985264430"/>
                    </a:ext>
                  </a:extLst>
                </a:gridCol>
                <a:gridCol w="1267945">
                  <a:extLst>
                    <a:ext uri="{9D8B030D-6E8A-4147-A177-3AD203B41FA5}">
                      <a16:colId xmlns:a16="http://schemas.microsoft.com/office/drawing/2014/main" val="1413847062"/>
                    </a:ext>
                  </a:extLst>
                </a:gridCol>
              </a:tblGrid>
              <a:tr h="22414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naheim" panose="020B0604020202020204" charset="0"/>
                      </a:endParaRPr>
                    </a:p>
                  </a:txBody>
                  <a:tcPr marL="9027" marR="9027" marT="9027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Original Trend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Adjusted Trend 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391117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 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Correlation coefficient (R2)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P-value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Correlation coefficient (R2)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P-value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21192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Tehema</a:t>
                      </a:r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, California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0.51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1.00E-05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0.56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1.70E-14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470856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Madison Arkansas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0.35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1.80E-18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0.28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5.50E-04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742664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Sebastian Arkansas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0.60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1-8E-18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0.67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7.80E-24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305279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Meade, South Dakota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0.09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0.23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0.52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4.80E-13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584347"/>
                  </a:ext>
                </a:extLst>
              </a:tr>
              <a:tr h="2241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Bingham, Idaho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0.31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3.50E-05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0.43</a:t>
                      </a:r>
                    </a:p>
                  </a:txBody>
                  <a:tcPr marL="9027" marR="9027" marT="9027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naheim" panose="020B0604020202020204" charset="0"/>
                        </a:rPr>
                        <a:t>4.80E-13</a:t>
                      </a:r>
                    </a:p>
                  </a:txBody>
                  <a:tcPr marL="9027" marR="9027" marT="9027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36463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7C0BEC8-D41E-4814-9F89-1D6E679BACAA}"/>
              </a:ext>
            </a:extLst>
          </p:cNvPr>
          <p:cNvSpPr/>
          <p:nvPr/>
        </p:nvSpPr>
        <p:spPr>
          <a:xfrm>
            <a:off x="5316280" y="2955851"/>
            <a:ext cx="3548470" cy="2339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207FE-2497-4AB0-ABE6-9BB5C8D0EAE1}"/>
              </a:ext>
            </a:extLst>
          </p:cNvPr>
          <p:cNvSpPr txBox="1"/>
          <p:nvPr/>
        </p:nvSpPr>
        <p:spPr>
          <a:xfrm>
            <a:off x="1297172" y="3691460"/>
            <a:ext cx="6783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Given (p -value 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&lt;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.05) in all cases, we fail to reject the null hypothesis.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Slack-Lato"/>
              </a:rPr>
              <a:t>Conclusion – There was not enough evidence to disprove that rate of mobility is correlated with COVID case rate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A6C68-250A-4ADD-A99E-6478D6980194}"/>
              </a:ext>
            </a:extLst>
          </p:cNvPr>
          <p:cNvSpPr/>
          <p:nvPr/>
        </p:nvSpPr>
        <p:spPr>
          <a:xfrm>
            <a:off x="1818167" y="2946451"/>
            <a:ext cx="3466214" cy="23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83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1391452" y="170975"/>
            <a:ext cx="3952200" cy="39522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509230" y="652275"/>
            <a:ext cx="6364272" cy="421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en" sz="4400" dirty="0">
                <a:solidFill>
                  <a:schemeClr val="accent1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Data</a:t>
            </a:r>
            <a:r>
              <a:rPr lang="en" sz="4000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 </a:t>
            </a:r>
            <a:r>
              <a:rPr lang="en" sz="4400" dirty="0">
                <a:solidFill>
                  <a:schemeClr val="accent1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Limitations</a:t>
            </a:r>
            <a:br>
              <a:rPr lang="en" sz="3200" dirty="0"/>
            </a:br>
            <a:r>
              <a:rPr lang="en" sz="3200" dirty="0"/>
              <a:t>Granularity of Data</a:t>
            </a:r>
            <a:br>
              <a:rPr lang="en" sz="3200" dirty="0"/>
            </a:br>
            <a:r>
              <a:rPr lang="en" sz="3200" dirty="0"/>
              <a:t>Reporting over Time</a:t>
            </a:r>
            <a:br>
              <a:rPr lang="en" sz="3200" dirty="0"/>
            </a:br>
            <a:r>
              <a:rPr lang="en" sz="3200" dirty="0"/>
              <a:t>Differing Geographies</a:t>
            </a:r>
            <a:br>
              <a:rPr lang="en" sz="3200" dirty="0"/>
            </a:br>
            <a:r>
              <a:rPr lang="en" sz="3200" dirty="0"/>
              <a:t>Different Time Elements</a:t>
            </a:r>
            <a:br>
              <a:rPr lang="en" sz="3200" dirty="0"/>
            </a:br>
            <a:r>
              <a:rPr lang="en" sz="3200" dirty="0"/>
              <a:t>Causal Elements</a:t>
            </a:r>
            <a:br>
              <a:rPr lang="en" sz="3200" dirty="0"/>
            </a:br>
            <a:r>
              <a:rPr lang="en" sz="3200" dirty="0"/>
              <a:t>Assumptions</a:t>
            </a:r>
            <a:br>
              <a:rPr lang="en" sz="3200" dirty="0"/>
            </a:br>
            <a:endParaRPr sz="3200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monitor, screen&#10;&#10;Description automatically generated">
            <a:extLst>
              <a:ext uri="{FF2B5EF4-FFF2-40B4-BE49-F238E27FC236}">
                <a16:creationId xmlns:a16="http://schemas.microsoft.com/office/drawing/2014/main" id="{9E88CC32-E9D6-4030-A9DF-E67B05626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36" y="1193907"/>
            <a:ext cx="4592964" cy="3061976"/>
          </a:xfrm>
          <a:prstGeom prst="rect">
            <a:avLst/>
          </a:prstGeom>
        </p:spPr>
      </p:pic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3"/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Case Count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Median Income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7" name="Picture 26" descr="A picture containing monitor, screen, television, clock&#10;&#10;Description automatically generated">
            <a:extLst>
              <a:ext uri="{FF2B5EF4-FFF2-40B4-BE49-F238E27FC236}">
                <a16:creationId xmlns:a16="http://schemas.microsoft.com/office/drawing/2014/main" id="{3F2132E3-6FFF-4AA0-96D2-9ACAF50F7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7576" y="1202026"/>
            <a:ext cx="4639759" cy="30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1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 descr="A picture containing screen, desk, clock, room&#10;&#10;Description automatically generated">
            <a:extLst>
              <a:ext uri="{FF2B5EF4-FFF2-40B4-BE49-F238E27FC236}">
                <a16:creationId xmlns:a16="http://schemas.microsoft.com/office/drawing/2014/main" id="{21DD136F-2A1C-41E0-A15E-50ED97286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342" y="1293551"/>
            <a:ext cx="4556497" cy="3037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040AE2-1125-4F90-9405-6653EACE9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293556"/>
            <a:ext cx="4633679" cy="3089120"/>
          </a:xfrm>
          <a:prstGeom prst="rect">
            <a:avLst/>
          </a:prstGeom>
        </p:spPr>
      </p:pic>
      <p:sp>
        <p:nvSpPr>
          <p:cNvPr id="23" name="Google Shape;375;p43">
            <a:extLst>
              <a:ext uri="{FF2B5EF4-FFF2-40B4-BE49-F238E27FC236}">
                <a16:creationId xmlns:a16="http://schemas.microsoft.com/office/drawing/2014/main" id="{0E6ADAAF-500F-4CF8-BD96-6C4FD626BC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COVID Rate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Rate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7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9" name="Google Shape;379;p43"/>
          <p:cNvGrpSpPr/>
          <p:nvPr/>
        </p:nvGrpSpPr>
        <p:grpSpPr>
          <a:xfrm flipH="1">
            <a:off x="2337856" y="4334515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7348223" y="962055"/>
            <a:ext cx="17957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6" name="Google Shape;376;p43"/>
          <p:cNvGrpSpPr/>
          <p:nvPr/>
        </p:nvGrpSpPr>
        <p:grpSpPr>
          <a:xfrm flipH="1">
            <a:off x="7051455" y="760824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D7E2C5-7B5F-4E0E-B9E0-1D532278C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8614" y="670649"/>
            <a:ext cx="5646772" cy="3764516"/>
          </a:xfrm>
          <a:prstGeom prst="rect">
            <a:avLst/>
          </a:prstGeom>
        </p:spPr>
      </p:pic>
      <p:sp>
        <p:nvSpPr>
          <p:cNvPr id="21" name="Google Shape;375;p43">
            <a:extLst>
              <a:ext uri="{FF2B5EF4-FFF2-40B4-BE49-F238E27FC236}">
                <a16:creationId xmlns:a16="http://schemas.microsoft.com/office/drawing/2014/main" id="{448FB27B-11A6-4F05-B389-E6F8773378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Florida COVID Rate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Median Income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67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BFFFB-41E7-4341-971C-C5CBAC59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1097280"/>
            <a:ext cx="7707470" cy="3619500"/>
          </a:xfrm>
        </p:spPr>
        <p:txBody>
          <a:bodyPr/>
          <a:lstStyle/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The COVID-19 outbreak has impacted the lives of billions of people. </a:t>
            </a:r>
          </a:p>
          <a:p>
            <a:pPr>
              <a:buSzPct val="94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As of today the US has had </a:t>
            </a:r>
            <a:r>
              <a:rPr lang="en-US" sz="1400" b="1" dirty="0"/>
              <a:t>6.88M</a:t>
            </a:r>
            <a:r>
              <a:rPr lang="en-US" sz="1400" dirty="0"/>
              <a:t> Cases and </a:t>
            </a:r>
            <a:r>
              <a:rPr lang="en-US" sz="1400" b="1" dirty="0"/>
              <a:t>200K </a:t>
            </a:r>
            <a:r>
              <a:rPr lang="en-US" sz="1400" dirty="0"/>
              <a:t>deaths. </a:t>
            </a:r>
          </a:p>
          <a:p>
            <a:pPr marL="444500" indent="-285750">
              <a:buSzPct val="94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Both Federal and State Governments have implemented various health policies and travel restrictions, leading to disruption in everyday life, and causing frustration / anxiety among citizens. </a:t>
            </a:r>
          </a:p>
          <a:p>
            <a:pPr marL="444500" indent="-285750">
              <a:buSzPct val="94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>
              <a:buSzPct val="94000"/>
              <a:buFont typeface="Wingdings" panose="05000000000000000000" pitchFamily="2" charset="2"/>
              <a:buChar char="q"/>
            </a:pPr>
            <a:r>
              <a:rPr lang="en-US" sz="1400" dirty="0"/>
              <a:t>The project team was interested in understanding the following: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geographies most affected by COVID Cases?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Does wearing a mask impact COVID numbers?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does mobility correlate with the COVID rate over time?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Does median income impact the rate?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72320-727C-41DF-B8A3-6E21FF56A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32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AE534A-77AF-4B49-9358-AECE8542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230468"/>
            <a:ext cx="7265400" cy="956274"/>
          </a:xfrm>
        </p:spPr>
        <p:txBody>
          <a:bodyPr/>
          <a:lstStyle/>
          <a:p>
            <a:r>
              <a:rPr lang="en-US" dirty="0"/>
              <a:t>Data Population Sources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9C952-7491-4258-A89D-FB064C90A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977447"/>
              </p:ext>
            </p:extLst>
          </p:nvPr>
        </p:nvGraphicFramePr>
        <p:xfrm>
          <a:off x="92136" y="849032"/>
          <a:ext cx="657112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oogle Shape;308;p40">
            <a:extLst>
              <a:ext uri="{FF2B5EF4-FFF2-40B4-BE49-F238E27FC236}">
                <a16:creationId xmlns:a16="http://schemas.microsoft.com/office/drawing/2014/main" id="{563A9284-E48F-4D51-8591-C3B511A4F5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885" r="30885"/>
          <a:stretch/>
        </p:blipFill>
        <p:spPr>
          <a:xfrm>
            <a:off x="6784040" y="2433918"/>
            <a:ext cx="2267823" cy="24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98808-2DA6-4B25-BDDD-425DDC8A0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040" y="902072"/>
            <a:ext cx="2267822" cy="141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57121-AF49-4AC9-A663-4A39B8F7A3CF}"/>
              </a:ext>
            </a:extLst>
          </p:cNvPr>
          <p:cNvSpPr txBox="1"/>
          <p:nvPr/>
        </p:nvSpPr>
        <p:spPr>
          <a:xfrm>
            <a:off x="6730254" y="881900"/>
            <a:ext cx="23216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solidFill>
                  <a:schemeClr val="tx1"/>
                </a:solidFill>
              </a:rPr>
              <a:t>Source: Population Heatmap from 2018 Census Data</a:t>
            </a:r>
          </a:p>
        </p:txBody>
      </p:sp>
    </p:spTree>
    <p:extLst>
      <p:ext uri="{BB962C8B-B14F-4D97-AF65-F5344CB8AC3E}">
        <p14:creationId xmlns:p14="http://schemas.microsoft.com/office/powerpoint/2010/main" val="325560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1172940" y="217014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1375144" y="2318586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Google Shape;418;p47">
            <a:extLst>
              <a:ext uri="{FF2B5EF4-FFF2-40B4-BE49-F238E27FC236}">
                <a16:creationId xmlns:a16="http://schemas.microsoft.com/office/drawing/2014/main" id="{3DD8AB32-87EA-4E72-8D05-A5DDDDC0F000}"/>
              </a:ext>
            </a:extLst>
          </p:cNvPr>
          <p:cNvSpPr txBox="1">
            <a:spLocks/>
          </p:cNvSpPr>
          <p:nvPr/>
        </p:nvSpPr>
        <p:spPr>
          <a:xfrm>
            <a:off x="62799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Global Pandemic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Declared</a:t>
            </a:r>
          </a:p>
        </p:txBody>
      </p: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107359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March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2846250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May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3362563" y="2267186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4AD-CD11-41FC-920F-02B7D96E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7"/>
            <a:ext cx="7247879" cy="826504"/>
          </a:xfrm>
        </p:spPr>
        <p:txBody>
          <a:bodyPr/>
          <a:lstStyle/>
          <a:p>
            <a:r>
              <a:rPr lang="en-US" dirty="0"/>
              <a:t>Mask Wearing Patterns for top 100 counties (cases) in March &amp; September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420B7-322D-4AF0-8F58-90C8B1998C5C}"/>
              </a:ext>
            </a:extLst>
          </p:cNvPr>
          <p:cNvSpPr txBox="1"/>
          <p:nvPr/>
        </p:nvSpPr>
        <p:spPr>
          <a:xfrm>
            <a:off x="683443" y="1465868"/>
            <a:ext cx="80127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York Times released estimates of mask usage based on counties in the United States.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This data comes from a large number of interviews conducted online by the global data and survey firm Dynata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The firm asked a question about mask use to obtain 250,000 survey responses between July 2 &amp; July 14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Below is the response structure of th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e interviews based on the share of the people who would respond with one of the following (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-apple-system"/>
              </a:rPr>
              <a:t>never,rarely,sometimes,frequently,always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) when asked if they would wear a mask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1244A-2FED-454C-A7DE-CCE2DF76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77" y="3414336"/>
            <a:ext cx="4297123" cy="7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4FF4F-54BB-429B-9872-176BC159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52" y="1717027"/>
            <a:ext cx="4114309" cy="32914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A95C2A-BF77-4ADB-985B-0312EEEDF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Never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E67EA5-AC38-4AAB-A9CF-83DF9FA459D1}"/>
              </a:ext>
            </a:extLst>
          </p:cNvPr>
          <p:cNvSpPr/>
          <p:nvPr/>
        </p:nvSpPr>
        <p:spPr>
          <a:xfrm>
            <a:off x="6914561" y="2626101"/>
            <a:ext cx="1505587" cy="7366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Mean</a:t>
            </a:r>
            <a:r>
              <a:rPr lang="en-US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.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en-US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en-US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sept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= .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79AB3-9B40-4DCF-846A-424CD13398FB}"/>
              </a:ext>
            </a:extLst>
          </p:cNvPr>
          <p:cNvSpPr txBox="1"/>
          <p:nvPr/>
        </p:nvSpPr>
        <p:spPr>
          <a:xfrm>
            <a:off x="1423447" y="817410"/>
            <a:ext cx="5491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Slack-Lato"/>
              </a:rPr>
              <a:t>0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no change in mask wearing patterns in the two populations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="0" i="0" baseline="-25000" dirty="0">
                <a:solidFill>
                  <a:schemeClr val="tx1"/>
                </a:solidFill>
                <a:effectLst/>
                <a:latin typeface="Slack-La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a change in the  mask wearing patterns in the two populations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28666-C67B-4BDA-9BA4-18EF9405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03" y="1030225"/>
            <a:ext cx="3853810" cy="308304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B16733-C535-4AF1-ADB4-E5D92410B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</p:spPr>
        <p:txBody>
          <a:bodyPr/>
          <a:lstStyle/>
          <a:p>
            <a:r>
              <a:rPr lang="en-US" dirty="0"/>
              <a:t>Always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87A2A-D86A-4F8B-9846-38D6154EDD7E}"/>
              </a:ext>
            </a:extLst>
          </p:cNvPr>
          <p:cNvSpPr/>
          <p:nvPr/>
        </p:nvSpPr>
        <p:spPr>
          <a:xfrm>
            <a:off x="6883997" y="2109145"/>
            <a:ext cx="1816250" cy="983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Mean</a:t>
            </a:r>
            <a:r>
              <a:rPr lang="en-US" sz="1600" baseline="-25000" dirty="0">
                <a:solidFill>
                  <a:schemeClr val="tx1"/>
                </a:solidFill>
              </a:rPr>
              <a:t>march</a:t>
            </a:r>
            <a:r>
              <a:rPr lang="en-US" sz="1600" dirty="0">
                <a:solidFill>
                  <a:schemeClr val="tx1"/>
                </a:solidFill>
              </a:rPr>
              <a:t> = .73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Mean</a:t>
            </a:r>
            <a:r>
              <a:rPr lang="en-US" sz="1600" baseline="-25000" dirty="0" err="1">
                <a:solidFill>
                  <a:schemeClr val="tx1"/>
                </a:solidFill>
              </a:rPr>
              <a:t>sept</a:t>
            </a:r>
            <a:r>
              <a:rPr lang="en-US" sz="1600" dirty="0">
                <a:solidFill>
                  <a:schemeClr val="tx1"/>
                </a:solidFill>
              </a:rPr>
              <a:t>  = .70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4B26F-7BCC-4123-8938-356C979C9CFF}"/>
              </a:ext>
            </a:extLst>
          </p:cNvPr>
          <p:cNvSpPr txBox="1"/>
          <p:nvPr/>
        </p:nvSpPr>
        <p:spPr>
          <a:xfrm>
            <a:off x="1260835" y="4322189"/>
            <a:ext cx="6037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Since (p -value &gt;.05) in both cases, we fail to reject the null hypothesis.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Conclusion – There was not enough evidence to prove that the mask wearing patterns have changed in the two populations.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7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3291334" y="218978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3492634" y="2401415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2214927" y="162536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May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650970" y="25122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March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1201996" y="2266512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  <p:sp>
        <p:nvSpPr>
          <p:cNvPr id="2" name="Google Shape;418;p47">
            <a:extLst>
              <a:ext uri="{FF2B5EF4-FFF2-40B4-BE49-F238E27FC236}">
                <a16:creationId xmlns:a16="http://schemas.microsoft.com/office/drawing/2014/main" id="{C72BEB17-82FC-4071-8FC3-FA0ADDEFD73A}"/>
              </a:ext>
            </a:extLst>
          </p:cNvPr>
          <p:cNvSpPr txBox="1">
            <a:spLocks/>
          </p:cNvSpPr>
          <p:nvPr/>
        </p:nvSpPr>
        <p:spPr>
          <a:xfrm>
            <a:off x="2176045" y="314632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High Frequency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US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64789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49433E-17A2-4114-99CE-5D57CE58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3627" y="502424"/>
            <a:ext cx="3973838" cy="3973838"/>
          </a:xfrm>
          <a:prstGeom prst="rect">
            <a:avLst/>
          </a:prstGeom>
        </p:spPr>
      </p:pic>
      <p:sp>
        <p:nvSpPr>
          <p:cNvPr id="311" name="Google Shape;311;p40"/>
          <p:cNvSpPr/>
          <p:nvPr/>
        </p:nvSpPr>
        <p:spPr>
          <a:xfrm rot="5400000" flipH="1">
            <a:off x="1256264" y="402558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BE984-9A3E-4F34-8400-434964FBF68D}"/>
              </a:ext>
            </a:extLst>
          </p:cNvPr>
          <p:cNvCxnSpPr>
            <a:cxnSpLocks/>
          </p:cNvCxnSpPr>
          <p:nvPr/>
        </p:nvCxnSpPr>
        <p:spPr>
          <a:xfrm>
            <a:off x="3421498" y="1326780"/>
            <a:ext cx="0" cy="2678723"/>
          </a:xfrm>
          <a:prstGeom prst="line">
            <a:avLst/>
          </a:prstGeom>
          <a:ln w="285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54;p42">
            <a:extLst>
              <a:ext uri="{FF2B5EF4-FFF2-40B4-BE49-F238E27FC236}">
                <a16:creationId xmlns:a16="http://schemas.microsoft.com/office/drawing/2014/main" id="{4C0BD0E4-0C91-4C9C-AAE3-CF23A817BA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0398" y="217920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REPORTING INCREASED OVER TIME…</a:t>
            </a:r>
            <a:endParaRPr sz="1800" dirty="0">
              <a:solidFill>
                <a:schemeClr val="accent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49EEBC-A6BD-472B-A475-A8B186BCB081}"/>
              </a:ext>
            </a:extLst>
          </p:cNvPr>
          <p:cNvCxnSpPr>
            <a:cxnSpLocks/>
          </p:cNvCxnSpPr>
          <p:nvPr/>
        </p:nvCxnSpPr>
        <p:spPr>
          <a:xfrm>
            <a:off x="4612344" y="1170863"/>
            <a:ext cx="0" cy="2834640"/>
          </a:xfrm>
          <a:prstGeom prst="line">
            <a:avLst/>
          </a:prstGeom>
          <a:ln w="285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11;p40">
            <a:extLst>
              <a:ext uri="{FF2B5EF4-FFF2-40B4-BE49-F238E27FC236}">
                <a16:creationId xmlns:a16="http://schemas.microsoft.com/office/drawing/2014/main" id="{55AE1243-5508-4344-8C96-BFB33D57449B}"/>
              </a:ext>
            </a:extLst>
          </p:cNvPr>
          <p:cNvSpPr/>
          <p:nvPr/>
        </p:nvSpPr>
        <p:spPr>
          <a:xfrm rot="16200000" flipH="1">
            <a:off x="4685578" y="73422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844</Words>
  <Application>Microsoft Office PowerPoint</Application>
  <PresentationFormat>On-screen Show (16:9)</PresentationFormat>
  <Paragraphs>163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-apple-system</vt:lpstr>
      <vt:lpstr>Saira SemiCondensed SemiBold</vt:lpstr>
      <vt:lpstr>Arial Narrow</vt:lpstr>
      <vt:lpstr>Slack-Lato</vt:lpstr>
      <vt:lpstr>Saira SemiCondensed Medium</vt:lpstr>
      <vt:lpstr>Muli</vt:lpstr>
      <vt:lpstr>Anaheim</vt:lpstr>
      <vt:lpstr>Calibri</vt:lpstr>
      <vt:lpstr>Arial</vt:lpstr>
      <vt:lpstr>Wingdings</vt:lpstr>
      <vt:lpstr>Bahiana</vt:lpstr>
      <vt:lpstr>COVID-19 by Slidesgo</vt:lpstr>
      <vt:lpstr>COVID-19</vt:lpstr>
      <vt:lpstr>Project Overview</vt:lpstr>
      <vt:lpstr>Data Population Sources</vt:lpstr>
      <vt:lpstr>COVID Timeline – Year 2020</vt:lpstr>
      <vt:lpstr>Mask Wearing Patterns for top 100 counties (cases) in March &amp; September</vt:lpstr>
      <vt:lpstr>Never Wear A Mask</vt:lpstr>
      <vt:lpstr>Always Wear A Mask</vt:lpstr>
      <vt:lpstr>COVID Timeline – Year 2020</vt:lpstr>
      <vt:lpstr>REPORTING INCREASED OVER TIME…</vt:lpstr>
      <vt:lpstr>TOP Five - Intensity by COVID Rate</vt:lpstr>
      <vt:lpstr>COVID Case Trends vs. Mobility Trend  for Top 5 Counties by Case Rate</vt:lpstr>
      <vt:lpstr>PowerPoint Presentation</vt:lpstr>
      <vt:lpstr>PowerPoint Presentation</vt:lpstr>
      <vt:lpstr>PowerPoint Presentation</vt:lpstr>
      <vt:lpstr>PowerPoint Presentation</vt:lpstr>
      <vt:lpstr>Data Limitations Granularity of Data Reporting over Time Differing Geographies Different Time Elements Causal Elements Assumptions </vt:lpstr>
      <vt:lpstr>Florida Case Count by Median Income</vt:lpstr>
      <vt:lpstr>Florida COVID Rate by Rate</vt:lpstr>
      <vt:lpstr>Florida COVID Rate by Median Income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Tobias Judd</dc:creator>
  <cp:lastModifiedBy>Jennifer Darby</cp:lastModifiedBy>
  <cp:revision>50</cp:revision>
  <dcterms:modified xsi:type="dcterms:W3CDTF">2020-09-22T19:38:21Z</dcterms:modified>
</cp:coreProperties>
</file>